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22" r:id="rId59"/>
    <p:sldId id="315" r:id="rId60"/>
    <p:sldId id="316" r:id="rId61"/>
    <p:sldId id="317" r:id="rId62"/>
    <p:sldId id="318" r:id="rId63"/>
    <p:sldId id="319" r:id="rId64"/>
    <p:sldId id="320" r:id="rId65"/>
    <p:sldId id="321" r:id="rId66"/>
  </p:sldIdLst>
  <p:sldSz cx="18288000" cy="10287000"/>
  <p:notesSz cx="6858000" cy="9144000"/>
  <p:embeddedFontLst>
    <p:embeddedFont>
      <p:font typeface="Fredoka" panose="02000000000000000000" pitchFamily="2" charset="77"/>
      <p:regular r:id="rId68"/>
    </p:embeddedFont>
    <p:embeddedFont>
      <p:font typeface="Poppins" pitchFamily="2" charset="77"/>
      <p:regular r:id="rId69"/>
      <p:bold r:id="rId70"/>
      <p:italic r:id="rId71"/>
      <p:boldItalic r:id="rId72"/>
    </p:embeddedFont>
    <p:embeddedFont>
      <p:font typeface="Poppins Bold" pitchFamily="2" charset="77"/>
      <p:regular r:id="rId73"/>
      <p:bold r:id="rId74"/>
    </p:embeddedFont>
    <p:embeddedFont>
      <p:font typeface="Quicksand Bold" pitchFamily="2" charset="77"/>
      <p:regular r:id="rId75"/>
      <p:bold r:id="rId76"/>
    </p:embeddedFont>
    <p:embeddedFont>
      <p:font typeface="Tahoma" panose="020B0604030504040204" pitchFamily="34" charset="0"/>
      <p:regular r:id="rId77"/>
      <p:bold r:id="rId78"/>
    </p:embeddedFont>
    <p:embeddedFont>
      <p:font typeface="TT Rounds Condensed" panose="02000506030000020003" pitchFamily="2" charset="77"/>
      <p:regular r:id="rId79"/>
    </p:embeddedFont>
    <p:embeddedFont>
      <p:font typeface="TT Rounds Condensed Bold" panose="02000806030000020003" pitchFamily="2" charset="77"/>
      <p:regular r:id="rId80"/>
      <p:bold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autoAdjust="0"/>
    <p:restoredTop sz="94648" autoAdjust="0"/>
  </p:normalViewPr>
  <p:slideViewPr>
    <p:cSldViewPr>
      <p:cViewPr varScale="1">
        <p:scale>
          <a:sx n="75" d="100"/>
          <a:sy n="75" d="100"/>
        </p:scale>
        <p:origin x="256"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93762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5.jpeg"/><Relationship Id="rId9" Type="http://schemas.openxmlformats.org/officeDocument/2006/relationships/image" Target="../media/image31.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27.jp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4.jpe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2.png"/><Relationship Id="rId7"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png"/><Relationship Id="rId7"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4.jpe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2.png"/><Relationship Id="rId7"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51.jpeg"/><Relationship Id="rId4" Type="http://schemas.openxmlformats.org/officeDocument/2006/relationships/image" Target="../media/image50.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46.png"/><Relationship Id="rId7" Type="http://schemas.openxmlformats.org/officeDocument/2006/relationships/image" Target="../media/image65.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2.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2.png"/><Relationship Id="rId7"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60.png"/><Relationship Id="rId4" Type="http://schemas.openxmlformats.org/officeDocument/2006/relationships/image" Target="../media/image67.jpeg"/><Relationship Id="rId9"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5.svg"/><Relationship Id="rId4" Type="http://schemas.openxmlformats.org/officeDocument/2006/relationships/image" Target="../media/image67.jpeg"/><Relationship Id="rId9" Type="http://schemas.openxmlformats.org/officeDocument/2006/relationships/image" Target="../media/image74.png"/></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6.png"/><Relationship Id="rId7" Type="http://schemas.openxmlformats.org/officeDocument/2006/relationships/image" Target="../media/image66.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2.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46.png"/><Relationship Id="rId7" Type="http://schemas.openxmlformats.org/officeDocument/2006/relationships/image" Target="../media/image77.png"/><Relationship Id="rId12"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76.png"/><Relationship Id="rId5" Type="http://schemas.openxmlformats.org/officeDocument/2006/relationships/image" Target="../media/image64.jpeg"/><Relationship Id="rId10" Type="http://schemas.openxmlformats.org/officeDocument/2006/relationships/image" Target="../media/image80.svg"/><Relationship Id="rId4" Type="http://schemas.openxmlformats.org/officeDocument/2006/relationships/image" Target="../media/image62.png"/><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46.png"/><Relationship Id="rId7"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4.jpeg"/><Relationship Id="rId10" Type="http://schemas.openxmlformats.org/officeDocument/2006/relationships/image" Target="../media/image80.svg"/><Relationship Id="rId4" Type="http://schemas.openxmlformats.org/officeDocument/2006/relationships/image" Target="../media/image62.png"/><Relationship Id="rId9" Type="http://schemas.openxmlformats.org/officeDocument/2006/relationships/image" Target="../media/image79.pn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6.png"/><Relationship Id="rId7" Type="http://schemas.openxmlformats.org/officeDocument/2006/relationships/image" Target="../media/image78.sv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63.png"/><Relationship Id="rId10" Type="http://schemas.openxmlformats.org/officeDocument/2006/relationships/image" Target="../media/image82.png"/><Relationship Id="rId4" Type="http://schemas.openxmlformats.org/officeDocument/2006/relationships/image" Target="../media/image62.png"/><Relationship Id="rId9" Type="http://schemas.openxmlformats.org/officeDocument/2006/relationships/image" Target="../media/image80.sv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59.sv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87.sv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46.png"/><Relationship Id="rId7"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1.pn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46.png"/><Relationship Id="rId7" Type="http://schemas.openxmlformats.org/officeDocument/2006/relationships/image" Target="../media/image111.jpe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59.sv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15.jpe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22"/>
          </a:xfrm>
          <a:custGeom>
            <a:avLst/>
            <a:gdLst/>
            <a:ahLst/>
            <a:cxnLst/>
            <a:rect l="l" t="t" r="r" b="b"/>
            <a:pathLst>
              <a:path w="18288000" h="10287022">
                <a:moveTo>
                  <a:pt x="0" y="0"/>
                </a:moveTo>
                <a:lnTo>
                  <a:pt x="18288000" y="0"/>
                </a:lnTo>
                <a:lnTo>
                  <a:pt x="18288000" y="10287022"/>
                </a:lnTo>
                <a:lnTo>
                  <a:pt x="0" y="10287022"/>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690475" y="5739325"/>
            <a:ext cx="10592402" cy="2394980"/>
          </a:xfrm>
          <a:prstGeom prst="rect">
            <a:avLst/>
          </a:prstGeom>
        </p:spPr>
        <p:txBody>
          <a:bodyPr lIns="0" tIns="0" rIns="0" bIns="0" rtlCol="0" anchor="t">
            <a:spAutoFit/>
          </a:bodyPr>
          <a:lstStyle/>
          <a:p>
            <a:pPr algn="l">
              <a:lnSpc>
                <a:spcPts val="9072"/>
              </a:lnSpc>
            </a:pPr>
            <a:r>
              <a:rPr lang="en-US" sz="8400">
                <a:solidFill>
                  <a:srgbClr val="FFFFFF"/>
                </a:solidFill>
                <a:latin typeface="Poppins"/>
                <a:ea typeface="Poppins"/>
                <a:cs typeface="Poppins"/>
                <a:sym typeface="Poppins"/>
              </a:rPr>
              <a:t>SUPERVISED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Evaluate Algorithm with appropriate metric</a:t>
            </a:r>
          </a:p>
        </p:txBody>
      </p:sp>
      <p:sp>
        <p:nvSpPr>
          <p:cNvPr id="23" name="TextBox 23"/>
          <p:cNvSpPr txBox="1"/>
          <p:nvPr/>
        </p:nvSpPr>
        <p:spPr>
          <a:xfrm>
            <a:off x="3331831" y="5251600"/>
            <a:ext cx="7278830"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Once we are happy with our algorithm training we need to see an appropriate evaluation metric to make our final judgement</a:t>
            </a:r>
          </a:p>
        </p:txBody>
      </p:sp>
      <p:sp>
        <p:nvSpPr>
          <p:cNvPr id="24" name="TextBox 2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grpSp>
        <p:nvGrpSpPr>
          <p:cNvPr id="23" name="Group 23"/>
          <p:cNvGrpSpPr/>
          <p:nvPr/>
        </p:nvGrpSpPr>
        <p:grpSpPr>
          <a:xfrm>
            <a:off x="2429583" y="4716290"/>
            <a:ext cx="5645715" cy="2512470"/>
            <a:chOff x="0" y="0"/>
            <a:chExt cx="9235428" cy="3755261"/>
          </a:xfrm>
        </p:grpSpPr>
        <p:sp>
          <p:nvSpPr>
            <p:cNvPr id="24" name="Freeform 24"/>
            <p:cNvSpPr/>
            <p:nvPr/>
          </p:nvSpPr>
          <p:spPr>
            <a:xfrm>
              <a:off x="0" y="0"/>
              <a:ext cx="9235383" cy="3755263"/>
            </a:xfrm>
            <a:custGeom>
              <a:avLst/>
              <a:gdLst/>
              <a:ahLst/>
              <a:cxnLst/>
              <a:rect l="l" t="t" r="r" b="b"/>
              <a:pathLst>
                <a:path w="9235383" h="3755263">
                  <a:moveTo>
                    <a:pt x="0" y="0"/>
                  </a:moveTo>
                  <a:lnTo>
                    <a:pt x="9235383" y="0"/>
                  </a:lnTo>
                  <a:lnTo>
                    <a:pt x="9235383" y="3755263"/>
                  </a:lnTo>
                  <a:lnTo>
                    <a:pt x="0" y="3755263"/>
                  </a:lnTo>
                  <a:lnTo>
                    <a:pt x="0" y="0"/>
                  </a:lnTo>
                  <a:close/>
                </a:path>
              </a:pathLst>
            </a:custGeom>
            <a:blipFill>
              <a:blip r:embed="rId15"/>
              <a:stretch>
                <a:fillRect l="-826" r="-827"/>
              </a:stretch>
            </a:blipFill>
          </p:spPr>
          <p:txBody>
            <a:bodyPr/>
            <a:lstStyle/>
            <a:p>
              <a:endParaRPr lang="en-PT"/>
            </a:p>
          </p:txBody>
        </p:sp>
      </p:grpSp>
      <p:sp>
        <p:nvSpPr>
          <p:cNvPr id="25" name="TextBox 25"/>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252013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CLASSIFICATION ALGORITHMS</a:t>
            </a:r>
          </a:p>
        </p:txBody>
      </p:sp>
      <p:sp>
        <p:nvSpPr>
          <p:cNvPr id="4" name="TextBox 4"/>
          <p:cNvSpPr txBox="1"/>
          <p:nvPr/>
        </p:nvSpPr>
        <p:spPr>
          <a:xfrm>
            <a:off x="1276350" y="7244186"/>
            <a:ext cx="15735300" cy="2162980"/>
          </a:xfrm>
          <a:prstGeom prst="rect">
            <a:avLst/>
          </a:prstGeom>
        </p:spPr>
        <p:txBody>
          <a:bodyPr lIns="0" tIns="0" rIns="0" bIns="0" rtlCol="0" anchor="t">
            <a:spAutoFit/>
          </a:bodyPr>
          <a:lstStyle/>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This is the biggest danger when creating machine learning algorithms</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Underfitting: model is too simplistic</a:t>
            </a:r>
          </a:p>
          <a:p>
            <a:pPr algn="l">
              <a:lnSpc>
                <a:spcPts val="3401"/>
              </a:lnSpc>
            </a:pPr>
            <a:r>
              <a:rPr lang="en-US" sz="2464">
                <a:solidFill>
                  <a:srgbClr val="1B1918"/>
                </a:solidFill>
                <a:latin typeface="Poppins Bold"/>
                <a:ea typeface="Poppins Bold"/>
                <a:cs typeface="Poppins Bold"/>
                <a:sym typeface="Poppins Bold"/>
              </a:rPr>
              <a:t>Overfitting: model adapts too much to the training data and does not</a:t>
            </a:r>
            <a:r>
              <a:rPr lang="en-US" sz="2464">
                <a:solidFill>
                  <a:srgbClr val="2199D4"/>
                </a:solidFill>
                <a:latin typeface="Poppins Bold"/>
                <a:ea typeface="Poppins Bold"/>
                <a:cs typeface="Poppins Bold"/>
                <a:sym typeface="Poppins Bold"/>
              </a:rPr>
              <a:t> generalize properly</a:t>
            </a:r>
          </a:p>
          <a:p>
            <a:pPr algn="l">
              <a:lnSpc>
                <a:spcPts val="3401"/>
              </a:lnSpc>
            </a:pPr>
            <a:endParaRPr lang="en-US" sz="2464">
              <a:solidFill>
                <a:srgbClr val="2199D4"/>
              </a:solidFill>
              <a:latin typeface="Poppins Bold"/>
              <a:ea typeface="Poppins Bold"/>
              <a:cs typeface="Poppins Bold"/>
              <a:sym typeface="Poppins Bold"/>
            </a:endParaRPr>
          </a:p>
        </p:txBody>
      </p:sp>
      <p:sp>
        <p:nvSpPr>
          <p:cNvPr id="5" name="Freeform 5" descr="A diagram of training error  Description automatically generated"/>
          <p:cNvSpPr/>
          <p:nvPr/>
        </p:nvSpPr>
        <p:spPr>
          <a:xfrm>
            <a:off x="1524000" y="2418294"/>
            <a:ext cx="10822783" cy="4625867"/>
          </a:xfrm>
          <a:custGeom>
            <a:avLst/>
            <a:gdLst/>
            <a:ahLst/>
            <a:cxnLst/>
            <a:rect l="l" t="t" r="r" b="b"/>
            <a:pathLst>
              <a:path w="10822783" h="4625867">
                <a:moveTo>
                  <a:pt x="0" y="0"/>
                </a:moveTo>
                <a:lnTo>
                  <a:pt x="10822783" y="0"/>
                </a:lnTo>
                <a:lnTo>
                  <a:pt x="10822783" y="4625867"/>
                </a:lnTo>
                <a:lnTo>
                  <a:pt x="0" y="4625867"/>
                </a:lnTo>
                <a:lnTo>
                  <a:pt x="0" y="0"/>
                </a:lnTo>
                <a:close/>
              </a:path>
            </a:pathLst>
          </a:custGeom>
          <a:blipFill>
            <a:blip r:embed="rId4"/>
            <a:stretch>
              <a:fillRect/>
            </a:stretch>
          </a:blipFill>
        </p:spPr>
        <p:txBody>
          <a:bodyPr/>
          <a:lstStyle/>
          <a:p>
            <a:endParaRPr lang="en-PT"/>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3942867"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CLASSIFICATION ALGORITHMS</a:t>
            </a:r>
          </a:p>
        </p:txBody>
      </p:sp>
      <p:sp>
        <p:nvSpPr>
          <p:cNvPr id="4" name="TextBox 4"/>
          <p:cNvSpPr txBox="1"/>
          <p:nvPr/>
        </p:nvSpPr>
        <p:spPr>
          <a:xfrm>
            <a:off x="627784" y="6027754"/>
            <a:ext cx="15735300" cy="3020230"/>
          </a:xfrm>
          <a:prstGeom prst="rect">
            <a:avLst/>
          </a:prstGeom>
        </p:spPr>
        <p:txBody>
          <a:bodyPr lIns="0" tIns="0" rIns="0" bIns="0" rtlCol="0" anchor="t">
            <a:spAutoFit/>
          </a:bodyPr>
          <a:lstStyle/>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Model Generelization is how well will the trained model perform on new unseen data?</a:t>
            </a:r>
          </a:p>
          <a:p>
            <a:pPr algn="l">
              <a:lnSpc>
                <a:spcPts val="3401"/>
              </a:lnSpc>
            </a:pPr>
            <a:endParaRPr lang="en-US" sz="2464">
              <a:solidFill>
                <a:srgbClr val="1B1918"/>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2199D4"/>
                </a:solidFill>
                <a:latin typeface="Poppins Bold"/>
                <a:ea typeface="Poppins Bold"/>
                <a:cs typeface="Poppins Bold"/>
                <a:sym typeface="Poppins Bold"/>
              </a:rPr>
              <a:t>This is why we perform the train-test split!!!</a:t>
            </a:r>
          </a:p>
          <a:p>
            <a:pPr algn="l">
              <a:lnSpc>
                <a:spcPts val="3401"/>
              </a:lnSpc>
            </a:pPr>
            <a:endParaRPr lang="en-US" sz="2464">
              <a:solidFill>
                <a:srgbClr val="2199D4"/>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This way we give the algorithm some data to train, and then a smaller sample to test how does the model behave on unseen data</a:t>
            </a:r>
          </a:p>
          <a:p>
            <a:pPr algn="l">
              <a:lnSpc>
                <a:spcPts val="3401"/>
              </a:lnSpc>
            </a:pPr>
            <a:endParaRPr lang="en-US" sz="2464">
              <a:solidFill>
                <a:srgbClr val="1B1918"/>
              </a:solidFill>
              <a:latin typeface="Poppins Bold"/>
              <a:ea typeface="Poppins Bold"/>
              <a:cs typeface="Poppins Bold"/>
              <a:sym typeface="Poppins Bold"/>
            </a:endParaRPr>
          </a:p>
        </p:txBody>
      </p:sp>
      <p:sp>
        <p:nvSpPr>
          <p:cNvPr id="5" name="Freeform 5" descr="A diagram of training error  Description automatically generated"/>
          <p:cNvSpPr/>
          <p:nvPr/>
        </p:nvSpPr>
        <p:spPr>
          <a:xfrm>
            <a:off x="1524000" y="2531766"/>
            <a:ext cx="12671993" cy="3181663"/>
          </a:xfrm>
          <a:custGeom>
            <a:avLst/>
            <a:gdLst/>
            <a:ahLst/>
            <a:cxnLst/>
            <a:rect l="l" t="t" r="r" b="b"/>
            <a:pathLst>
              <a:path w="12671993" h="3181663">
                <a:moveTo>
                  <a:pt x="0" y="0"/>
                </a:moveTo>
                <a:lnTo>
                  <a:pt x="12671993" y="0"/>
                </a:lnTo>
                <a:lnTo>
                  <a:pt x="12671993" y="3181663"/>
                </a:lnTo>
                <a:lnTo>
                  <a:pt x="0" y="3181663"/>
                </a:lnTo>
                <a:lnTo>
                  <a:pt x="0" y="0"/>
                </a:lnTo>
                <a:close/>
              </a:path>
            </a:pathLst>
          </a:custGeom>
          <a:blipFill>
            <a:blip r:embed="rId4"/>
            <a:stretch>
              <a:fillRect t="-70233"/>
            </a:stretch>
          </a:blipFill>
        </p:spPr>
        <p:txBody>
          <a:bodyPr/>
          <a:lstStyle/>
          <a:p>
            <a:endParaRPr lang="en-PT"/>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22"/>
          </a:xfrm>
          <a:custGeom>
            <a:avLst/>
            <a:gdLst/>
            <a:ahLst/>
            <a:cxnLst/>
            <a:rect l="l" t="t" r="r" b="b"/>
            <a:pathLst>
              <a:path w="18288000" h="10287022">
                <a:moveTo>
                  <a:pt x="0" y="0"/>
                </a:moveTo>
                <a:lnTo>
                  <a:pt x="18288000" y="0"/>
                </a:lnTo>
                <a:lnTo>
                  <a:pt x="18288000" y="10287022"/>
                </a:lnTo>
                <a:lnTo>
                  <a:pt x="0" y="10287022"/>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690475" y="5739325"/>
            <a:ext cx="10592402" cy="2394980"/>
          </a:xfrm>
          <a:prstGeom prst="rect">
            <a:avLst/>
          </a:prstGeom>
        </p:spPr>
        <p:txBody>
          <a:bodyPr lIns="0" tIns="0" rIns="0" bIns="0" rtlCol="0" anchor="t">
            <a:spAutoFit/>
          </a:bodyPr>
          <a:lstStyle/>
          <a:p>
            <a:pPr algn="l">
              <a:lnSpc>
                <a:spcPts val="9072"/>
              </a:lnSpc>
            </a:pPr>
            <a:r>
              <a:rPr lang="en-US" sz="8400">
                <a:solidFill>
                  <a:srgbClr val="FFFFFF"/>
                </a:solidFill>
                <a:latin typeface="Poppins"/>
                <a:ea typeface="Poppins"/>
                <a:cs typeface="Poppins"/>
                <a:sym typeface="Poppins"/>
              </a:rPr>
              <a:t>EVALUATION METRICS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a:t>
            </a:r>
          </a:p>
          <a:p>
            <a:pPr algn="l">
              <a:lnSpc>
                <a:spcPts val="5472"/>
              </a:lnSpc>
            </a:pPr>
            <a:r>
              <a:rPr lang="en-US" sz="5700" spc="438">
                <a:solidFill>
                  <a:srgbClr val="434343"/>
                </a:solidFill>
                <a:latin typeface="Poppins"/>
                <a:ea typeface="Poppins"/>
                <a:cs typeface="Poppins"/>
                <a:sym typeface="Poppins"/>
              </a:rPr>
              <a:t>ACCURACY</a:t>
            </a:r>
          </a:p>
          <a:p>
            <a:pPr algn="l">
              <a:lnSpc>
                <a:spcPts val="5472"/>
              </a:lnSpc>
            </a:pPr>
            <a:endParaRPr lang="en-US" sz="5700" spc="438">
              <a:solidFill>
                <a:srgbClr val="434343"/>
              </a:solidFill>
              <a:latin typeface="Poppins"/>
              <a:ea typeface="Poppins"/>
              <a:cs typeface="Poppins"/>
              <a:sym typeface="Poppins"/>
            </a:endParaRPr>
          </a:p>
        </p:txBody>
      </p:sp>
      <p:sp>
        <p:nvSpPr>
          <p:cNvPr id="4" name="TextBox 4"/>
          <p:cNvSpPr txBox="1"/>
          <p:nvPr/>
        </p:nvSpPr>
        <p:spPr>
          <a:xfrm>
            <a:off x="1524000" y="3250066"/>
            <a:ext cx="11303321" cy="87710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So far we have just been evaluating the performance of our algorithms based on accuracy</a:t>
            </a:r>
          </a:p>
        </p:txBody>
      </p:sp>
      <p:sp>
        <p:nvSpPr>
          <p:cNvPr id="5" name="TextBox 5"/>
          <p:cNvSpPr txBox="1"/>
          <p:nvPr/>
        </p:nvSpPr>
        <p:spPr>
          <a:xfrm>
            <a:off x="13609470" y="3146800"/>
            <a:ext cx="4431979" cy="1734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#correct Prediction </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Total # of Predictions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6" name="Group 6"/>
          <p:cNvGrpSpPr/>
          <p:nvPr/>
        </p:nvGrpSpPr>
        <p:grpSpPr>
          <a:xfrm>
            <a:off x="13481685" y="3726719"/>
            <a:ext cx="3579594" cy="196215"/>
            <a:chOff x="0" y="0"/>
            <a:chExt cx="4772792" cy="261620"/>
          </a:xfrm>
        </p:grpSpPr>
        <p:sp>
          <p:nvSpPr>
            <p:cNvPr id="7" name="Freeform 7"/>
            <p:cNvSpPr/>
            <p:nvPr/>
          </p:nvSpPr>
          <p:spPr>
            <a:xfrm>
              <a:off x="0" y="0"/>
              <a:ext cx="4772070" cy="260985"/>
            </a:xfrm>
            <a:custGeom>
              <a:avLst/>
              <a:gdLst/>
              <a:ahLst/>
              <a:cxnLst/>
              <a:rect l="l" t="t" r="r" b="b"/>
              <a:pathLst>
                <a:path w="4772070" h="260985">
                  <a:moveTo>
                    <a:pt x="4772070" y="260985"/>
                  </a:moveTo>
                  <a:lnTo>
                    <a:pt x="0" y="260985"/>
                  </a:lnTo>
                  <a:lnTo>
                    <a:pt x="0" y="0"/>
                  </a:lnTo>
                  <a:lnTo>
                    <a:pt x="3743862" y="0"/>
                  </a:lnTo>
                  <a:lnTo>
                    <a:pt x="4772070" y="0"/>
                  </a:lnTo>
                  <a:lnTo>
                    <a:pt x="4772070" y="260985"/>
                  </a:lnTo>
                  <a:close/>
                </a:path>
              </a:pathLst>
            </a:custGeom>
            <a:solidFill>
              <a:srgbClr val="004AAC"/>
            </a:solidFill>
          </p:spPr>
          <p:txBody>
            <a:bodyPr/>
            <a:lstStyle/>
            <a:p>
              <a:endParaRPr lang="en-PT"/>
            </a:p>
          </p:txBody>
        </p:sp>
      </p:gr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a:t>
            </a:r>
          </a:p>
          <a:p>
            <a:pPr algn="l">
              <a:lnSpc>
                <a:spcPts val="5472"/>
              </a:lnSpc>
            </a:pPr>
            <a:r>
              <a:rPr lang="en-US" sz="5700" spc="632">
                <a:solidFill>
                  <a:srgbClr val="434343"/>
                </a:solidFill>
                <a:latin typeface="Poppins"/>
                <a:ea typeface="Poppins"/>
                <a:cs typeface="Poppins"/>
                <a:sym typeface="Poppins"/>
              </a:rPr>
              <a:t>ACCURACY</a:t>
            </a:r>
          </a:p>
          <a:p>
            <a:pPr algn="l">
              <a:lnSpc>
                <a:spcPts val="5472"/>
              </a:lnSpc>
            </a:pPr>
            <a:endParaRPr lang="en-US" sz="5700" spc="632">
              <a:solidFill>
                <a:srgbClr val="434343"/>
              </a:solidFill>
              <a:latin typeface="Poppins"/>
              <a:ea typeface="Poppins"/>
              <a:cs typeface="Poppins"/>
              <a:sym typeface="Poppins"/>
            </a:endParaRPr>
          </a:p>
        </p:txBody>
      </p:sp>
      <p:sp>
        <p:nvSpPr>
          <p:cNvPr id="4" name="TextBox 4"/>
          <p:cNvSpPr txBox="1"/>
          <p:nvPr/>
        </p:nvSpPr>
        <p:spPr>
          <a:xfrm>
            <a:off x="1524000" y="3250066"/>
            <a:ext cx="11246559" cy="87710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So far we have just been evaluating the performance of our algorithms based on </a:t>
            </a:r>
            <a:r>
              <a:rPr lang="en-US" sz="2464">
                <a:solidFill>
                  <a:srgbClr val="2DC5FA"/>
                </a:solidFill>
                <a:latin typeface="Poppins Bold"/>
                <a:ea typeface="Poppins Bold"/>
                <a:cs typeface="Poppins Bold"/>
                <a:sym typeface="Poppins Bold"/>
              </a:rPr>
              <a:t>accuracy</a:t>
            </a:r>
          </a:p>
        </p:txBody>
      </p:sp>
      <p:sp>
        <p:nvSpPr>
          <p:cNvPr id="5" name="Freeform 5"/>
          <p:cNvSpPr/>
          <p:nvPr/>
        </p:nvSpPr>
        <p:spPr>
          <a:xfrm>
            <a:off x="1524000" y="5350362"/>
            <a:ext cx="11839574" cy="3582068"/>
          </a:xfrm>
          <a:custGeom>
            <a:avLst/>
            <a:gdLst/>
            <a:ahLst/>
            <a:cxnLst/>
            <a:rect l="l" t="t" r="r" b="b"/>
            <a:pathLst>
              <a:path w="11839574" h="3582068">
                <a:moveTo>
                  <a:pt x="0" y="0"/>
                </a:moveTo>
                <a:lnTo>
                  <a:pt x="11839574" y="0"/>
                </a:lnTo>
                <a:lnTo>
                  <a:pt x="11839574" y="3582068"/>
                </a:lnTo>
                <a:lnTo>
                  <a:pt x="0" y="3582068"/>
                </a:lnTo>
                <a:lnTo>
                  <a:pt x="0" y="0"/>
                </a:lnTo>
                <a:close/>
              </a:path>
            </a:pathLst>
          </a:custGeom>
          <a:blipFill>
            <a:blip r:embed="rId4"/>
            <a:stretch>
              <a:fillRect l="-2" r="-2"/>
            </a:stretch>
          </a:blipFill>
        </p:spPr>
        <p:txBody>
          <a:bodyPr/>
          <a:lstStyle/>
          <a:p>
            <a:endParaRPr lang="en-PT"/>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7" name="TextBox 7"/>
          <p:cNvSpPr txBox="1"/>
          <p:nvPr/>
        </p:nvSpPr>
        <p:spPr>
          <a:xfrm>
            <a:off x="13609470" y="3146800"/>
            <a:ext cx="4431979" cy="1734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#correct Prediction </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Total # of Predictions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8" name="Group 8"/>
          <p:cNvGrpSpPr/>
          <p:nvPr/>
        </p:nvGrpSpPr>
        <p:grpSpPr>
          <a:xfrm>
            <a:off x="13481685" y="3726719"/>
            <a:ext cx="3579594" cy="196215"/>
            <a:chOff x="0" y="0"/>
            <a:chExt cx="4772792" cy="261620"/>
          </a:xfrm>
        </p:grpSpPr>
        <p:sp>
          <p:nvSpPr>
            <p:cNvPr id="9" name="Freeform 9"/>
            <p:cNvSpPr/>
            <p:nvPr/>
          </p:nvSpPr>
          <p:spPr>
            <a:xfrm>
              <a:off x="0" y="0"/>
              <a:ext cx="4772070" cy="260985"/>
            </a:xfrm>
            <a:custGeom>
              <a:avLst/>
              <a:gdLst/>
              <a:ahLst/>
              <a:cxnLst/>
              <a:rect l="l" t="t" r="r" b="b"/>
              <a:pathLst>
                <a:path w="4772070" h="260985">
                  <a:moveTo>
                    <a:pt x="4772070" y="260985"/>
                  </a:moveTo>
                  <a:lnTo>
                    <a:pt x="0" y="260985"/>
                  </a:lnTo>
                  <a:lnTo>
                    <a:pt x="0" y="0"/>
                  </a:lnTo>
                  <a:lnTo>
                    <a:pt x="3743862" y="0"/>
                  </a:lnTo>
                  <a:lnTo>
                    <a:pt x="4772070" y="0"/>
                  </a:lnTo>
                  <a:lnTo>
                    <a:pt x="4772070" y="260985"/>
                  </a:lnTo>
                  <a:close/>
                </a:path>
              </a:pathLst>
            </a:custGeom>
            <a:solidFill>
              <a:srgbClr val="004AAC"/>
            </a:solidFill>
          </p:spPr>
          <p:txBody>
            <a:bodyPr/>
            <a:lstStyle/>
            <a:p>
              <a:endParaRPr lang="en-PT"/>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a:t>
            </a:r>
          </a:p>
          <a:p>
            <a:pPr algn="l">
              <a:lnSpc>
                <a:spcPts val="5472"/>
              </a:lnSpc>
            </a:pPr>
            <a:r>
              <a:rPr lang="en-US" sz="5700" spc="632">
                <a:solidFill>
                  <a:srgbClr val="434343"/>
                </a:solidFill>
                <a:latin typeface="Poppins"/>
                <a:ea typeface="Poppins"/>
                <a:cs typeface="Poppins"/>
                <a:sym typeface="Poppins"/>
              </a:rPr>
              <a:t>ACCURACY</a:t>
            </a:r>
          </a:p>
          <a:p>
            <a:pPr algn="l">
              <a:lnSpc>
                <a:spcPts val="5472"/>
              </a:lnSpc>
            </a:pPr>
            <a:endParaRPr lang="en-US" sz="5700" spc="632">
              <a:solidFill>
                <a:srgbClr val="434343"/>
              </a:solidFill>
              <a:latin typeface="Poppins"/>
              <a:ea typeface="Poppins"/>
              <a:cs typeface="Poppins"/>
              <a:sym typeface="Poppins"/>
            </a:endParaRPr>
          </a:p>
        </p:txBody>
      </p:sp>
      <p:sp>
        <p:nvSpPr>
          <p:cNvPr id="4" name="TextBox 4"/>
          <p:cNvSpPr txBox="1"/>
          <p:nvPr/>
        </p:nvSpPr>
        <p:spPr>
          <a:xfrm>
            <a:off x="1524000" y="3250066"/>
            <a:ext cx="10822783" cy="877105"/>
          </a:xfrm>
          <a:prstGeom prst="rect">
            <a:avLst/>
          </a:prstGeom>
        </p:spPr>
        <p:txBody>
          <a:bodyPr lIns="0" tIns="0" rIns="0" bIns="0" rtlCol="0" anchor="t">
            <a:spAutoFit/>
          </a:bodyPr>
          <a:lstStyle/>
          <a:p>
            <a:pPr algn="l">
              <a:lnSpc>
                <a:spcPts val="3401"/>
              </a:lnSpc>
            </a:pPr>
            <a:r>
              <a:rPr lang="en-US" sz="2464" dirty="0">
                <a:solidFill>
                  <a:srgbClr val="1B1918"/>
                </a:solidFill>
                <a:latin typeface="Poppins Bold"/>
                <a:ea typeface="Poppins Bold"/>
                <a:cs typeface="Poppins Bold"/>
                <a:sym typeface="Poppins Bold"/>
              </a:rPr>
              <a:t>So far we have just been evaluating the performance of our algorithms based on </a:t>
            </a:r>
            <a:r>
              <a:rPr lang="en-US" sz="2464" dirty="0">
                <a:solidFill>
                  <a:schemeClr val="tx2">
                    <a:lumMod val="60000"/>
                    <a:lumOff val="40000"/>
                  </a:schemeClr>
                </a:solidFill>
                <a:latin typeface="Poppins Bold"/>
                <a:ea typeface="Poppins Bold"/>
                <a:cs typeface="Poppins Bold"/>
                <a:sym typeface="Poppins Bold"/>
              </a:rPr>
              <a:t>accuracy</a:t>
            </a:r>
          </a:p>
        </p:txBody>
      </p:sp>
      <p:sp>
        <p:nvSpPr>
          <p:cNvPr id="5" name="Freeform 5"/>
          <p:cNvSpPr/>
          <p:nvPr/>
        </p:nvSpPr>
        <p:spPr>
          <a:xfrm>
            <a:off x="1524000" y="5676232"/>
            <a:ext cx="11839574" cy="3582068"/>
          </a:xfrm>
          <a:custGeom>
            <a:avLst/>
            <a:gdLst/>
            <a:ahLst/>
            <a:cxnLst/>
            <a:rect l="l" t="t" r="r" b="b"/>
            <a:pathLst>
              <a:path w="11839574" h="3582068">
                <a:moveTo>
                  <a:pt x="0" y="0"/>
                </a:moveTo>
                <a:lnTo>
                  <a:pt x="11839574" y="0"/>
                </a:lnTo>
                <a:lnTo>
                  <a:pt x="11839574" y="3582068"/>
                </a:lnTo>
                <a:lnTo>
                  <a:pt x="0" y="3582068"/>
                </a:lnTo>
                <a:lnTo>
                  <a:pt x="0" y="0"/>
                </a:lnTo>
                <a:close/>
              </a:path>
            </a:pathLst>
          </a:custGeom>
          <a:blipFill>
            <a:blip r:embed="rId4"/>
            <a:stretch>
              <a:fillRect l="-52" r="-52"/>
            </a:stretch>
          </a:blipFill>
        </p:spPr>
        <p:txBody>
          <a:bodyPr/>
          <a:lstStyle/>
          <a:p>
            <a:endParaRPr lang="en-PT"/>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7" name="TextBox 7"/>
          <p:cNvSpPr txBox="1"/>
          <p:nvPr/>
        </p:nvSpPr>
        <p:spPr>
          <a:xfrm>
            <a:off x="13609470" y="2607129"/>
            <a:ext cx="4431979" cy="1734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#correct Prediction </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Total # of Predictions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8" name="Group 8"/>
          <p:cNvGrpSpPr/>
          <p:nvPr/>
        </p:nvGrpSpPr>
        <p:grpSpPr>
          <a:xfrm>
            <a:off x="13481685" y="3187047"/>
            <a:ext cx="3579594" cy="196215"/>
            <a:chOff x="0" y="0"/>
            <a:chExt cx="4772792" cy="261620"/>
          </a:xfrm>
        </p:grpSpPr>
        <p:sp>
          <p:nvSpPr>
            <p:cNvPr id="9" name="Freeform 9"/>
            <p:cNvSpPr/>
            <p:nvPr/>
          </p:nvSpPr>
          <p:spPr>
            <a:xfrm>
              <a:off x="0" y="0"/>
              <a:ext cx="4772070" cy="260985"/>
            </a:xfrm>
            <a:custGeom>
              <a:avLst/>
              <a:gdLst/>
              <a:ahLst/>
              <a:cxnLst/>
              <a:rect l="l" t="t" r="r" b="b"/>
              <a:pathLst>
                <a:path w="4772070" h="260985">
                  <a:moveTo>
                    <a:pt x="4772070" y="260985"/>
                  </a:moveTo>
                  <a:lnTo>
                    <a:pt x="0" y="260985"/>
                  </a:lnTo>
                  <a:lnTo>
                    <a:pt x="0" y="0"/>
                  </a:lnTo>
                  <a:lnTo>
                    <a:pt x="3743862" y="0"/>
                  </a:lnTo>
                  <a:lnTo>
                    <a:pt x="4772070" y="0"/>
                  </a:lnTo>
                  <a:lnTo>
                    <a:pt x="4772070" y="260985"/>
                  </a:lnTo>
                  <a:close/>
                </a:path>
              </a:pathLst>
            </a:custGeom>
            <a:solidFill>
              <a:srgbClr val="004AAC"/>
            </a:solidFill>
          </p:spPr>
          <p:txBody>
            <a:bodyPr/>
            <a:lstStyle/>
            <a:p>
              <a:endParaRPr lang="en-PT"/>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a:t>
            </a:r>
          </a:p>
          <a:p>
            <a:pPr algn="l">
              <a:lnSpc>
                <a:spcPts val="5472"/>
              </a:lnSpc>
            </a:pPr>
            <a:r>
              <a:rPr lang="en-US" sz="5700" spc="632">
                <a:solidFill>
                  <a:srgbClr val="434343"/>
                </a:solidFill>
                <a:latin typeface="Poppins"/>
                <a:ea typeface="Poppins"/>
                <a:cs typeface="Poppins"/>
                <a:sym typeface="Poppins"/>
              </a:rPr>
              <a:t>ACCURACY</a:t>
            </a:r>
          </a:p>
          <a:p>
            <a:pPr algn="l">
              <a:lnSpc>
                <a:spcPts val="5472"/>
              </a:lnSpc>
            </a:pPr>
            <a:endParaRPr lang="en-US" sz="5700" spc="632">
              <a:solidFill>
                <a:srgbClr val="434343"/>
              </a:solidFill>
              <a:latin typeface="Poppins"/>
              <a:ea typeface="Poppins"/>
              <a:cs typeface="Poppins"/>
              <a:sym typeface="Poppins"/>
            </a:endParaRPr>
          </a:p>
        </p:txBody>
      </p:sp>
      <p:sp>
        <p:nvSpPr>
          <p:cNvPr id="4" name="Freeform 4"/>
          <p:cNvSpPr/>
          <p:nvPr/>
        </p:nvSpPr>
        <p:spPr>
          <a:xfrm>
            <a:off x="1524000" y="5676232"/>
            <a:ext cx="11839574" cy="3582068"/>
          </a:xfrm>
          <a:custGeom>
            <a:avLst/>
            <a:gdLst/>
            <a:ahLst/>
            <a:cxnLst/>
            <a:rect l="l" t="t" r="r" b="b"/>
            <a:pathLst>
              <a:path w="11839574" h="3582068">
                <a:moveTo>
                  <a:pt x="0" y="0"/>
                </a:moveTo>
                <a:lnTo>
                  <a:pt x="11839574" y="0"/>
                </a:lnTo>
                <a:lnTo>
                  <a:pt x="11839574" y="3582068"/>
                </a:lnTo>
                <a:lnTo>
                  <a:pt x="0" y="3582068"/>
                </a:lnTo>
                <a:lnTo>
                  <a:pt x="0" y="0"/>
                </a:lnTo>
                <a:close/>
              </a:path>
            </a:pathLst>
          </a:custGeom>
          <a:blipFill>
            <a:blip r:embed="rId4"/>
            <a:stretch>
              <a:fillRect l="-52" r="-52"/>
            </a:stretch>
          </a:blipFill>
        </p:spPr>
        <p:txBody>
          <a:bodyPr/>
          <a:lstStyle/>
          <a:p>
            <a:endParaRPr lang="en-PT"/>
          </a:p>
        </p:txBody>
      </p:sp>
      <p:sp>
        <p:nvSpPr>
          <p:cNvPr id="5" name="TextBox 5"/>
          <p:cNvSpPr txBox="1"/>
          <p:nvPr/>
        </p:nvSpPr>
        <p:spPr>
          <a:xfrm>
            <a:off x="13609470" y="2607129"/>
            <a:ext cx="4431979" cy="1734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#correct Prediction </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Total # of Predictions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6" name="Group 6"/>
          <p:cNvGrpSpPr/>
          <p:nvPr/>
        </p:nvGrpSpPr>
        <p:grpSpPr>
          <a:xfrm>
            <a:off x="13481685" y="3187047"/>
            <a:ext cx="3579594" cy="196215"/>
            <a:chOff x="0" y="0"/>
            <a:chExt cx="4772792" cy="261620"/>
          </a:xfrm>
        </p:grpSpPr>
        <p:sp>
          <p:nvSpPr>
            <p:cNvPr id="7" name="Freeform 7"/>
            <p:cNvSpPr/>
            <p:nvPr/>
          </p:nvSpPr>
          <p:spPr>
            <a:xfrm>
              <a:off x="0" y="0"/>
              <a:ext cx="4772070" cy="260985"/>
            </a:xfrm>
            <a:custGeom>
              <a:avLst/>
              <a:gdLst/>
              <a:ahLst/>
              <a:cxnLst/>
              <a:rect l="l" t="t" r="r" b="b"/>
              <a:pathLst>
                <a:path w="4772070" h="260985">
                  <a:moveTo>
                    <a:pt x="4772070" y="260985"/>
                  </a:moveTo>
                  <a:lnTo>
                    <a:pt x="0" y="260985"/>
                  </a:lnTo>
                  <a:lnTo>
                    <a:pt x="0" y="0"/>
                  </a:lnTo>
                  <a:lnTo>
                    <a:pt x="3743862" y="0"/>
                  </a:lnTo>
                  <a:lnTo>
                    <a:pt x="4772070" y="0"/>
                  </a:lnTo>
                  <a:lnTo>
                    <a:pt x="4772070" y="260985"/>
                  </a:lnTo>
                  <a:close/>
                </a:path>
              </a:pathLst>
            </a:custGeom>
            <a:solidFill>
              <a:srgbClr val="004AAC"/>
            </a:solidFill>
          </p:spPr>
          <p:txBody>
            <a:bodyPr/>
            <a:lstStyle/>
            <a:p>
              <a:endParaRPr lang="en-PT"/>
            </a:p>
          </p:txBody>
        </p:sp>
      </p:grpSp>
      <p:sp>
        <p:nvSpPr>
          <p:cNvPr id="8" name="Freeform 8"/>
          <p:cNvSpPr/>
          <p:nvPr/>
        </p:nvSpPr>
        <p:spPr>
          <a:xfrm>
            <a:off x="10229523" y="4366897"/>
            <a:ext cx="6759894" cy="852135"/>
          </a:xfrm>
          <a:custGeom>
            <a:avLst/>
            <a:gdLst/>
            <a:ahLst/>
            <a:cxnLst/>
            <a:rect l="l" t="t" r="r" b="b"/>
            <a:pathLst>
              <a:path w="6759894" h="852135">
                <a:moveTo>
                  <a:pt x="0" y="0"/>
                </a:moveTo>
                <a:lnTo>
                  <a:pt x="6759893" y="0"/>
                </a:lnTo>
                <a:lnTo>
                  <a:pt x="6759893" y="852135"/>
                </a:lnTo>
                <a:lnTo>
                  <a:pt x="0" y="852135"/>
                </a:lnTo>
                <a:lnTo>
                  <a:pt x="0" y="0"/>
                </a:lnTo>
                <a:close/>
              </a:path>
            </a:pathLst>
          </a:custGeom>
          <a:blipFill>
            <a:blip r:embed="rId5"/>
            <a:stretch>
              <a:fillRect/>
            </a:stretch>
          </a:blipFill>
        </p:spPr>
        <p:txBody>
          <a:bodyPr/>
          <a:lstStyle/>
          <a:p>
            <a:endParaRPr lang="en-PT"/>
          </a:p>
        </p:txBody>
      </p:sp>
      <p:sp>
        <p:nvSpPr>
          <p:cNvPr id="9" name="TextBox 9"/>
          <p:cNvSpPr txBox="1"/>
          <p:nvPr/>
        </p:nvSpPr>
        <p:spPr>
          <a:xfrm>
            <a:off x="1524000" y="3250066"/>
            <a:ext cx="10822783" cy="877105"/>
          </a:xfrm>
          <a:prstGeom prst="rect">
            <a:avLst/>
          </a:prstGeom>
        </p:spPr>
        <p:txBody>
          <a:bodyPr lIns="0" tIns="0" rIns="0" bIns="0" rtlCol="0" anchor="t">
            <a:spAutoFit/>
          </a:bodyPr>
          <a:lstStyle/>
          <a:p>
            <a:pPr algn="l">
              <a:lnSpc>
                <a:spcPts val="3401"/>
              </a:lnSpc>
            </a:pPr>
            <a:r>
              <a:rPr lang="en-US" sz="2464" dirty="0">
                <a:solidFill>
                  <a:srgbClr val="1B1918"/>
                </a:solidFill>
                <a:latin typeface="Poppins Bold"/>
                <a:ea typeface="Poppins Bold"/>
                <a:cs typeface="Poppins Bold"/>
                <a:sym typeface="Poppins Bold"/>
              </a:rPr>
              <a:t>So far we have just been evaluating the performance of our algorithms based on </a:t>
            </a:r>
            <a:r>
              <a:rPr lang="en-US" sz="2464" dirty="0">
                <a:solidFill>
                  <a:schemeClr val="tx2">
                    <a:lumMod val="60000"/>
                    <a:lumOff val="40000"/>
                  </a:schemeClr>
                </a:solidFill>
                <a:latin typeface="Poppins Bold"/>
                <a:ea typeface="Poppins Bold"/>
                <a:cs typeface="Poppins Bold"/>
                <a:sym typeface="Poppins Bold"/>
              </a:rPr>
              <a:t>accuracy</a:t>
            </a:r>
          </a:p>
        </p:txBody>
      </p:sp>
      <p:sp>
        <p:nvSpPr>
          <p:cNvPr id="10" name="TextBox 10"/>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a:t>
            </a:r>
          </a:p>
          <a:p>
            <a:pPr algn="l">
              <a:lnSpc>
                <a:spcPts val="5472"/>
              </a:lnSpc>
            </a:pPr>
            <a:r>
              <a:rPr lang="en-US" sz="5700" spc="632">
                <a:solidFill>
                  <a:srgbClr val="434343"/>
                </a:solidFill>
                <a:latin typeface="Poppins"/>
                <a:ea typeface="Poppins"/>
                <a:cs typeface="Poppins"/>
                <a:sym typeface="Poppins"/>
              </a:rPr>
              <a:t>ACCURACY</a:t>
            </a:r>
          </a:p>
          <a:p>
            <a:pPr algn="l">
              <a:lnSpc>
                <a:spcPts val="5472"/>
              </a:lnSpc>
            </a:pPr>
            <a:endParaRPr lang="en-US" sz="5700" spc="632">
              <a:solidFill>
                <a:srgbClr val="434343"/>
              </a:solidFill>
              <a:latin typeface="Poppins"/>
              <a:ea typeface="Poppins"/>
              <a:cs typeface="Poppins"/>
              <a:sym typeface="Poppins"/>
            </a:endParaRPr>
          </a:p>
        </p:txBody>
      </p:sp>
      <p:sp>
        <p:nvSpPr>
          <p:cNvPr id="4" name="TextBox 4"/>
          <p:cNvSpPr txBox="1"/>
          <p:nvPr/>
        </p:nvSpPr>
        <p:spPr>
          <a:xfrm>
            <a:off x="13609470" y="3146800"/>
            <a:ext cx="4431979" cy="1734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#correct Prediction </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Total # of Predictions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5" name="Group 5"/>
          <p:cNvGrpSpPr/>
          <p:nvPr/>
        </p:nvGrpSpPr>
        <p:grpSpPr>
          <a:xfrm>
            <a:off x="13481685" y="3726719"/>
            <a:ext cx="3579594" cy="196215"/>
            <a:chOff x="0" y="0"/>
            <a:chExt cx="4772792" cy="261620"/>
          </a:xfrm>
        </p:grpSpPr>
        <p:sp>
          <p:nvSpPr>
            <p:cNvPr id="6" name="Freeform 6"/>
            <p:cNvSpPr/>
            <p:nvPr/>
          </p:nvSpPr>
          <p:spPr>
            <a:xfrm>
              <a:off x="0" y="0"/>
              <a:ext cx="4772070" cy="260985"/>
            </a:xfrm>
            <a:custGeom>
              <a:avLst/>
              <a:gdLst/>
              <a:ahLst/>
              <a:cxnLst/>
              <a:rect l="l" t="t" r="r" b="b"/>
              <a:pathLst>
                <a:path w="4772070" h="260985">
                  <a:moveTo>
                    <a:pt x="4772070" y="260985"/>
                  </a:moveTo>
                  <a:lnTo>
                    <a:pt x="0" y="260985"/>
                  </a:lnTo>
                  <a:lnTo>
                    <a:pt x="0" y="0"/>
                  </a:lnTo>
                  <a:lnTo>
                    <a:pt x="3743862" y="0"/>
                  </a:lnTo>
                  <a:lnTo>
                    <a:pt x="4772070" y="0"/>
                  </a:lnTo>
                  <a:lnTo>
                    <a:pt x="4772070" y="260985"/>
                  </a:lnTo>
                  <a:close/>
                </a:path>
              </a:pathLst>
            </a:custGeom>
            <a:solidFill>
              <a:srgbClr val="004AAC"/>
            </a:solidFill>
          </p:spPr>
          <p:txBody>
            <a:bodyPr/>
            <a:lstStyle/>
            <a:p>
              <a:endParaRPr lang="en-PT"/>
            </a:p>
          </p:txBody>
        </p:sp>
      </p:grpSp>
      <p:sp>
        <p:nvSpPr>
          <p:cNvPr id="7" name="Freeform 7"/>
          <p:cNvSpPr/>
          <p:nvPr/>
        </p:nvSpPr>
        <p:spPr>
          <a:xfrm>
            <a:off x="0" y="7165286"/>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4"/>
            <a:stretch>
              <a:fillRect t="-37639" b="-10416"/>
            </a:stretch>
          </a:blipFill>
        </p:spPr>
        <p:txBody>
          <a:bodyPr/>
          <a:lstStyle/>
          <a:p>
            <a:endParaRPr lang="en-PT"/>
          </a:p>
        </p:txBody>
      </p:sp>
      <p:sp>
        <p:nvSpPr>
          <p:cNvPr id="8" name="TextBox 8"/>
          <p:cNvSpPr txBox="1"/>
          <p:nvPr/>
        </p:nvSpPr>
        <p:spPr>
          <a:xfrm>
            <a:off x="1524000" y="3250066"/>
            <a:ext cx="10822783" cy="3020230"/>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How can accuracy be deceptive?</a:t>
            </a:r>
          </a:p>
          <a:p>
            <a:pPr algn="l">
              <a:lnSpc>
                <a:spcPts val="3401"/>
              </a:lnSpc>
            </a:pPr>
            <a:endParaRPr lang="en-US" sz="2464">
              <a:solidFill>
                <a:srgbClr val="1B1918"/>
              </a:solidFill>
              <a:latin typeface="Poppins Bold"/>
              <a:ea typeface="Poppins Bold"/>
              <a:cs typeface="Poppins Bold"/>
              <a:sym typeface="Poppins Bold"/>
            </a:endParaRPr>
          </a:p>
          <a:p>
            <a:pPr marL="532150" lvl="1" indent="-266075" algn="l">
              <a:lnSpc>
                <a:spcPts val="3401"/>
              </a:lnSpc>
              <a:buFont typeface="Arial"/>
              <a:buChar char="•"/>
            </a:pPr>
            <a:r>
              <a:rPr lang="en-US" sz="2464">
                <a:solidFill>
                  <a:srgbClr val="1B1918"/>
                </a:solidFill>
                <a:latin typeface="Poppins Bold"/>
                <a:ea typeface="Poppins Bold"/>
                <a:cs typeface="Poppins Bold"/>
                <a:sym typeface="Poppins Bold"/>
              </a:rPr>
              <a:t>Imbalanced Datasets</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endParaRPr lang="en-US" sz="2464">
              <a:solidFill>
                <a:srgbClr val="1B1918"/>
              </a:solidFill>
              <a:latin typeface="Poppins Bold"/>
              <a:ea typeface="Poppins Bold"/>
              <a:cs typeface="Poppins Bold"/>
              <a:sym typeface="Poppins Bold"/>
            </a:endParaRPr>
          </a:p>
          <a:p>
            <a:pPr marL="532150" lvl="1" indent="-266075" algn="l">
              <a:lnSpc>
                <a:spcPts val="3401"/>
              </a:lnSpc>
              <a:buFont typeface="Arial"/>
              <a:buChar char="•"/>
            </a:pPr>
            <a:r>
              <a:rPr lang="en-US" sz="2464">
                <a:solidFill>
                  <a:srgbClr val="1B1918"/>
                </a:solidFill>
                <a:latin typeface="Poppins Bold"/>
                <a:ea typeface="Poppins Bold"/>
                <a:cs typeface="Poppins Bold"/>
                <a:sym typeface="Poppins Bold"/>
              </a:rPr>
              <a:t>Importance of incorrect prediction of a certain class</a:t>
            </a:r>
          </a:p>
          <a:p>
            <a:pPr algn="l">
              <a:lnSpc>
                <a:spcPts val="3401"/>
              </a:lnSpc>
            </a:pPr>
            <a:endParaRPr lang="en-US" sz="2464">
              <a:solidFill>
                <a:srgbClr val="1B1918"/>
              </a:solidFill>
              <a:latin typeface="Poppins Bold"/>
              <a:ea typeface="Poppins Bold"/>
              <a:cs typeface="Poppins Bold"/>
              <a:sym typeface="Poppins Bold"/>
            </a:endParaRPr>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4" name="TextBox 4"/>
          <p:cNvSpPr txBox="1"/>
          <p:nvPr/>
        </p:nvSpPr>
        <p:spPr>
          <a:xfrm>
            <a:off x="1524000" y="1347937"/>
            <a:ext cx="1205787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WHAT WILL WE COVER?</a:t>
            </a:r>
          </a:p>
        </p:txBody>
      </p:sp>
      <p:sp>
        <p:nvSpPr>
          <p:cNvPr id="5" name="TextBox 5"/>
          <p:cNvSpPr txBox="1"/>
          <p:nvPr/>
        </p:nvSpPr>
        <p:spPr>
          <a:xfrm>
            <a:off x="1524000" y="3478907"/>
            <a:ext cx="6932521" cy="3877480"/>
          </a:xfrm>
          <a:prstGeom prst="rect">
            <a:avLst/>
          </a:prstGeom>
        </p:spPr>
        <p:txBody>
          <a:bodyPr lIns="0" tIns="0" rIns="0" bIns="0" rtlCol="0" anchor="t">
            <a:spAutoFit/>
          </a:bodyPr>
          <a:lstStyle/>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Recap of what is supervised learning</a:t>
            </a:r>
          </a:p>
          <a:p>
            <a:pPr algn="l">
              <a:lnSpc>
                <a:spcPts val="3401"/>
              </a:lnSpc>
            </a:pPr>
            <a:endParaRPr lang="en-US" sz="2464">
              <a:solidFill>
                <a:srgbClr val="1B1918"/>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Core Concepts required</a:t>
            </a:r>
          </a:p>
          <a:p>
            <a:pPr algn="l">
              <a:lnSpc>
                <a:spcPts val="3401"/>
              </a:lnSpc>
            </a:pPr>
            <a:endParaRPr lang="en-US" sz="2464">
              <a:solidFill>
                <a:srgbClr val="1B1918"/>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Classification Algorithms</a:t>
            </a:r>
          </a:p>
          <a:p>
            <a:pPr algn="l">
              <a:lnSpc>
                <a:spcPts val="3401"/>
              </a:lnSpc>
            </a:pPr>
            <a:endParaRPr lang="en-US" sz="2464">
              <a:solidFill>
                <a:srgbClr val="1B1918"/>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Regression Algorithms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6" name="Group 6"/>
          <p:cNvGrpSpPr/>
          <p:nvPr/>
        </p:nvGrpSpPr>
        <p:grpSpPr>
          <a:xfrm>
            <a:off x="10645429" y="1711034"/>
            <a:ext cx="7030189" cy="7030189"/>
            <a:chOff x="0" y="0"/>
            <a:chExt cx="7346388" cy="7346388"/>
          </a:xfrm>
        </p:grpSpPr>
        <p:sp>
          <p:nvSpPr>
            <p:cNvPr id="7" name="Freeform 7"/>
            <p:cNvSpPr/>
            <p:nvPr/>
          </p:nvSpPr>
          <p:spPr>
            <a:xfrm>
              <a:off x="0" y="0"/>
              <a:ext cx="7346442" cy="7346442"/>
            </a:xfrm>
            <a:custGeom>
              <a:avLst/>
              <a:gdLst/>
              <a:ahLst/>
              <a:cxnLst/>
              <a:rect l="l" t="t" r="r" b="b"/>
              <a:pathLst>
                <a:path w="7346442" h="7346442">
                  <a:moveTo>
                    <a:pt x="0" y="0"/>
                  </a:moveTo>
                  <a:lnTo>
                    <a:pt x="7346442" y="0"/>
                  </a:lnTo>
                  <a:lnTo>
                    <a:pt x="7346442" y="7346442"/>
                  </a:lnTo>
                  <a:lnTo>
                    <a:pt x="0" y="7346442"/>
                  </a:lnTo>
                  <a:lnTo>
                    <a:pt x="0" y="0"/>
                  </a:lnTo>
                  <a:close/>
                </a:path>
              </a:pathLst>
            </a:custGeom>
            <a:blipFill>
              <a:blip r:embed="rId4"/>
              <a:stretch>
                <a:fillRect/>
              </a:stretch>
            </a:blipFill>
          </p:spPr>
          <p:txBody>
            <a:bodyPr/>
            <a:lstStyle/>
            <a:p>
              <a:endParaRPr lang="en-PT"/>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707008" y="4028665"/>
            <a:ext cx="10027798" cy="2229670"/>
          </a:xfrm>
          <a:custGeom>
            <a:avLst/>
            <a:gdLst/>
            <a:ahLst/>
            <a:cxnLst/>
            <a:rect l="l" t="t" r="r" b="b"/>
            <a:pathLst>
              <a:path w="10027798" h="2229670">
                <a:moveTo>
                  <a:pt x="0" y="0"/>
                </a:moveTo>
                <a:lnTo>
                  <a:pt x="10027798" y="0"/>
                </a:lnTo>
                <a:lnTo>
                  <a:pt x="10027798" y="2229670"/>
                </a:lnTo>
                <a:lnTo>
                  <a:pt x="0" y="2229670"/>
                </a:lnTo>
                <a:lnTo>
                  <a:pt x="0" y="0"/>
                </a:lnTo>
                <a:close/>
              </a:path>
            </a:pathLst>
          </a:custGeom>
          <a:blipFill>
            <a:blip r:embed="rId4"/>
            <a:stretch>
              <a:fillRect l="-65" r="-65"/>
            </a:stretch>
          </a:blipFill>
        </p:spPr>
        <p:txBody>
          <a:bodyPr/>
          <a:lstStyle/>
          <a:p>
            <a:endParaRPr lang="en-PT"/>
          </a:p>
        </p:txBody>
      </p:sp>
      <p:sp>
        <p:nvSpPr>
          <p:cNvPr id="4" name="Freeform 4"/>
          <p:cNvSpPr/>
          <p:nvPr/>
        </p:nvSpPr>
        <p:spPr>
          <a:xfrm>
            <a:off x="11615994" y="6258335"/>
            <a:ext cx="6356665" cy="770995"/>
          </a:xfrm>
          <a:custGeom>
            <a:avLst/>
            <a:gdLst/>
            <a:ahLst/>
            <a:cxnLst/>
            <a:rect l="l" t="t" r="r" b="b"/>
            <a:pathLst>
              <a:path w="6356665" h="770995">
                <a:moveTo>
                  <a:pt x="0" y="0"/>
                </a:moveTo>
                <a:lnTo>
                  <a:pt x="6356665" y="0"/>
                </a:lnTo>
                <a:lnTo>
                  <a:pt x="6356665" y="770995"/>
                </a:lnTo>
                <a:lnTo>
                  <a:pt x="0" y="770995"/>
                </a:lnTo>
                <a:lnTo>
                  <a:pt x="0" y="0"/>
                </a:lnTo>
                <a:close/>
              </a:path>
            </a:pathLst>
          </a:custGeom>
          <a:blipFill>
            <a:blip r:embed="rId5"/>
            <a:stretch>
              <a:fillRect t="-129" b="-129"/>
            </a:stretch>
          </a:blipFill>
        </p:spPr>
        <p:txBody>
          <a:bodyPr/>
          <a:lstStyle/>
          <a:p>
            <a:endParaRPr lang="en-PT"/>
          </a:p>
        </p:txBody>
      </p:sp>
      <p:sp>
        <p:nvSpPr>
          <p:cNvPr id="5" name="Freeform 5"/>
          <p:cNvSpPr/>
          <p:nvPr/>
        </p:nvSpPr>
        <p:spPr>
          <a:xfrm>
            <a:off x="-133205" y="7543680"/>
            <a:ext cx="18421205" cy="8229600"/>
          </a:xfrm>
          <a:custGeom>
            <a:avLst/>
            <a:gdLst/>
            <a:ahLst/>
            <a:cxnLst/>
            <a:rect l="l" t="t" r="r" b="b"/>
            <a:pathLst>
              <a:path w="18421205" h="8229600">
                <a:moveTo>
                  <a:pt x="0" y="0"/>
                </a:moveTo>
                <a:lnTo>
                  <a:pt x="18421205" y="0"/>
                </a:lnTo>
                <a:lnTo>
                  <a:pt x="18421205" y="8229600"/>
                </a:lnTo>
                <a:lnTo>
                  <a:pt x="0" y="8229600"/>
                </a:lnTo>
                <a:lnTo>
                  <a:pt x="0" y="0"/>
                </a:lnTo>
                <a:close/>
              </a:path>
            </a:pathLst>
          </a:custGeom>
          <a:blipFill>
            <a:blip r:embed="rId6"/>
            <a:stretch>
              <a:fillRect t="-33045"/>
            </a:stretch>
          </a:blipFill>
        </p:spPr>
        <p:txBody>
          <a:bodyPr/>
          <a:lstStyle/>
          <a:p>
            <a:endParaRPr lang="en-PT"/>
          </a:p>
        </p:txBody>
      </p:sp>
      <p:sp>
        <p:nvSpPr>
          <p:cNvPr id="6" name="TextBox 6"/>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 </a:t>
            </a:r>
          </a:p>
          <a:p>
            <a:pPr algn="l">
              <a:lnSpc>
                <a:spcPts val="5472"/>
              </a:lnSpc>
            </a:pPr>
            <a:r>
              <a:rPr lang="en-US" sz="5700" spc="632">
                <a:solidFill>
                  <a:srgbClr val="434343"/>
                </a:solidFill>
                <a:latin typeface="Poppins"/>
                <a:ea typeface="Poppins"/>
                <a:cs typeface="Poppins"/>
                <a:sym typeface="Poppins"/>
              </a:rPr>
              <a:t>CONFUSION MATRIX</a:t>
            </a:r>
          </a:p>
          <a:p>
            <a:pPr algn="l">
              <a:lnSpc>
                <a:spcPts val="5472"/>
              </a:lnSpc>
            </a:pPr>
            <a:endParaRPr lang="en-US" sz="5700" spc="632">
              <a:solidFill>
                <a:srgbClr val="434343"/>
              </a:solidFill>
              <a:latin typeface="Poppins"/>
              <a:ea typeface="Poppins"/>
              <a:cs typeface="Poppins"/>
              <a:sym typeface="Poppins"/>
            </a:endParaRPr>
          </a:p>
        </p:txBody>
      </p:sp>
      <p:sp>
        <p:nvSpPr>
          <p:cNvPr id="7" name="TextBox 7"/>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3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1426014" y="8217599"/>
            <a:ext cx="6356665" cy="770995"/>
          </a:xfrm>
          <a:custGeom>
            <a:avLst/>
            <a:gdLst/>
            <a:ahLst/>
            <a:cxnLst/>
            <a:rect l="l" t="t" r="r" b="b"/>
            <a:pathLst>
              <a:path w="6356665" h="770995">
                <a:moveTo>
                  <a:pt x="0" y="0"/>
                </a:moveTo>
                <a:lnTo>
                  <a:pt x="6356665" y="0"/>
                </a:lnTo>
                <a:lnTo>
                  <a:pt x="6356665" y="770995"/>
                </a:lnTo>
                <a:lnTo>
                  <a:pt x="0" y="770995"/>
                </a:lnTo>
                <a:lnTo>
                  <a:pt x="0" y="0"/>
                </a:lnTo>
                <a:close/>
              </a:path>
            </a:pathLst>
          </a:custGeom>
          <a:blipFill>
            <a:blip r:embed="rId4"/>
            <a:stretch>
              <a:fillRect t="-129" b="-129"/>
            </a:stretch>
          </a:blipFill>
        </p:spPr>
        <p:txBody>
          <a:bodyPr/>
          <a:lstStyle/>
          <a:p>
            <a:endParaRPr lang="en-PT"/>
          </a:p>
        </p:txBody>
      </p:sp>
      <p:sp>
        <p:nvSpPr>
          <p:cNvPr id="5" name="TextBox 5"/>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 </a:t>
            </a:r>
          </a:p>
          <a:p>
            <a:pPr algn="l">
              <a:lnSpc>
                <a:spcPts val="5472"/>
              </a:lnSpc>
            </a:pPr>
            <a:r>
              <a:rPr lang="en-US" sz="5700" spc="632">
                <a:solidFill>
                  <a:srgbClr val="434343"/>
                </a:solidFill>
                <a:latin typeface="Poppins"/>
                <a:ea typeface="Poppins"/>
                <a:cs typeface="Poppins"/>
                <a:sym typeface="Poppins"/>
              </a:rPr>
              <a:t>CONFUSION MATRIX</a:t>
            </a:r>
          </a:p>
          <a:p>
            <a:pPr algn="l">
              <a:lnSpc>
                <a:spcPts val="5472"/>
              </a:lnSpc>
            </a:pPr>
            <a:endParaRPr lang="en-US" sz="5700" spc="632">
              <a:solidFill>
                <a:srgbClr val="434343"/>
              </a:solidFill>
              <a:latin typeface="Poppins"/>
              <a:ea typeface="Poppins"/>
              <a:cs typeface="Poppins"/>
              <a:sym typeface="Poppins"/>
            </a:endParaRPr>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pic>
        <p:nvPicPr>
          <p:cNvPr id="7" name="object 3">
            <a:extLst>
              <a:ext uri="{FF2B5EF4-FFF2-40B4-BE49-F238E27FC236}">
                <a16:creationId xmlns:a16="http://schemas.microsoft.com/office/drawing/2014/main" id="{C5E20B7E-EA17-F4B7-1CBF-D45378E93815}"/>
              </a:ext>
            </a:extLst>
          </p:cNvPr>
          <p:cNvPicPr/>
          <p:nvPr/>
        </p:nvPicPr>
        <p:blipFill>
          <a:blip r:embed="rId5" cstate="print"/>
          <a:stretch>
            <a:fillRect/>
          </a:stretch>
        </p:blipFill>
        <p:spPr>
          <a:xfrm>
            <a:off x="1932152" y="4025969"/>
            <a:ext cx="10027798" cy="2229670"/>
          </a:xfrm>
          <a:prstGeom prst="rect">
            <a:avLst/>
          </a:prstGeom>
        </p:spPr>
      </p:pic>
      <p:sp>
        <p:nvSpPr>
          <p:cNvPr id="8" name="Speech Bubble: Rectangle 7">
            <a:extLst>
              <a:ext uri="{FF2B5EF4-FFF2-40B4-BE49-F238E27FC236}">
                <a16:creationId xmlns:a16="http://schemas.microsoft.com/office/drawing/2014/main" id="{226C56A1-5437-6E1E-EDB2-1BA286C2051B}"/>
              </a:ext>
            </a:extLst>
          </p:cNvPr>
          <p:cNvSpPr/>
          <p:nvPr/>
        </p:nvSpPr>
        <p:spPr>
          <a:xfrm>
            <a:off x="12197973" y="3157762"/>
            <a:ext cx="2895600" cy="1480820"/>
          </a:xfrm>
          <a:prstGeom prst="wedgeRectCallout">
            <a:avLst>
              <a:gd name="adj1" fmla="val -71736"/>
              <a:gd name="adj2" fmla="val 975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ysClr val="windowText" lastClr="000000"/>
                </a:solidFill>
              </a:rPr>
              <a:t>Type I error</a:t>
            </a:r>
          </a:p>
        </p:txBody>
      </p:sp>
      <p:sp>
        <p:nvSpPr>
          <p:cNvPr id="9" name="Speech Bubble: Rectangle 8">
            <a:extLst>
              <a:ext uri="{FF2B5EF4-FFF2-40B4-BE49-F238E27FC236}">
                <a16:creationId xmlns:a16="http://schemas.microsoft.com/office/drawing/2014/main" id="{B6BD02DF-81C1-7C93-EEA1-6A0D1CF71609}"/>
              </a:ext>
            </a:extLst>
          </p:cNvPr>
          <p:cNvSpPr/>
          <p:nvPr/>
        </p:nvSpPr>
        <p:spPr>
          <a:xfrm>
            <a:off x="5873373" y="6814860"/>
            <a:ext cx="2895600" cy="1480820"/>
          </a:xfrm>
          <a:prstGeom prst="wedgeRectCallout">
            <a:avLst>
              <a:gd name="adj1" fmla="val 34313"/>
              <a:gd name="adj2" fmla="val -1052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ysClr val="windowText" lastClr="000000"/>
                </a:solidFill>
              </a:rPr>
              <a:t>Type II error</a:t>
            </a:r>
          </a:p>
        </p:txBody>
      </p:sp>
      <p:pic>
        <p:nvPicPr>
          <p:cNvPr id="10" name="Graphic 9" descr="Thumbs up sign outline">
            <a:extLst>
              <a:ext uri="{FF2B5EF4-FFF2-40B4-BE49-F238E27FC236}">
                <a16:creationId xmlns:a16="http://schemas.microsoft.com/office/drawing/2014/main" id="{8A8A03E7-D4AC-871C-BF37-C323A5688B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8173" y="5048141"/>
            <a:ext cx="479114" cy="479114"/>
          </a:xfrm>
          <a:prstGeom prst="rect">
            <a:avLst/>
          </a:prstGeom>
        </p:spPr>
      </p:pic>
      <p:pic>
        <p:nvPicPr>
          <p:cNvPr id="11" name="Graphic 10" descr="Thumbs up sign outline">
            <a:extLst>
              <a:ext uri="{FF2B5EF4-FFF2-40B4-BE49-F238E27FC236}">
                <a16:creationId xmlns:a16="http://schemas.microsoft.com/office/drawing/2014/main" id="{252C708A-B0B6-7B6B-16E7-B428DA61B3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69061" y="5581541"/>
            <a:ext cx="479114" cy="479114"/>
          </a:xfrm>
          <a:prstGeom prst="rect">
            <a:avLst/>
          </a:prstGeom>
        </p:spPr>
      </p:pic>
      <p:pic>
        <p:nvPicPr>
          <p:cNvPr id="12" name="Graphic 11" descr="Thumbs Down with solid fill">
            <a:extLst>
              <a:ext uri="{FF2B5EF4-FFF2-40B4-BE49-F238E27FC236}">
                <a16:creationId xmlns:a16="http://schemas.microsoft.com/office/drawing/2014/main" id="{E3AFF11A-11E3-182A-E5C6-C640D77922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39491" y="5102427"/>
            <a:ext cx="479114" cy="479114"/>
          </a:xfrm>
          <a:prstGeom prst="rect">
            <a:avLst/>
          </a:prstGeom>
        </p:spPr>
      </p:pic>
      <p:pic>
        <p:nvPicPr>
          <p:cNvPr id="13" name="Graphic 12" descr="Thumbs Down with solid fill">
            <a:extLst>
              <a:ext uri="{FF2B5EF4-FFF2-40B4-BE49-F238E27FC236}">
                <a16:creationId xmlns:a16="http://schemas.microsoft.com/office/drawing/2014/main" id="{A7E9B261-BA0F-7784-804B-D426189296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88551" y="5605713"/>
            <a:ext cx="479114" cy="47911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1873C200-BE67-D4F5-65DE-FCD9D72176E5}"/>
              </a:ext>
            </a:extLst>
          </p:cNvPr>
          <p:cNvSpPr/>
          <p:nvPr/>
        </p:nvSpPr>
        <p:spPr>
          <a:xfrm>
            <a:off x="0" y="103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 </a:t>
            </a:r>
          </a:p>
          <a:p>
            <a:pPr algn="l">
              <a:lnSpc>
                <a:spcPts val="5472"/>
              </a:lnSpc>
            </a:pPr>
            <a:r>
              <a:rPr lang="en-US" sz="5700" spc="632">
                <a:solidFill>
                  <a:srgbClr val="434343"/>
                </a:solidFill>
                <a:latin typeface="Poppins"/>
                <a:ea typeface="Poppins"/>
                <a:cs typeface="Poppins"/>
                <a:sym typeface="Poppins"/>
              </a:rPr>
              <a:t>CONFUSION MATRIX</a:t>
            </a:r>
          </a:p>
          <a:p>
            <a:pPr algn="l">
              <a:lnSpc>
                <a:spcPts val="5472"/>
              </a:lnSpc>
            </a:pPr>
            <a:endParaRPr lang="en-US" sz="5700" spc="632">
              <a:solidFill>
                <a:srgbClr val="434343"/>
              </a:solidFill>
              <a:latin typeface="Poppins"/>
              <a:ea typeface="Poppins"/>
              <a:cs typeface="Poppins"/>
              <a:sym typeface="Poppins"/>
            </a:endParaRPr>
          </a:p>
        </p:txBody>
      </p:sp>
      <p:sp>
        <p:nvSpPr>
          <p:cNvPr id="4" name="Freeform 4"/>
          <p:cNvSpPr/>
          <p:nvPr/>
        </p:nvSpPr>
        <p:spPr>
          <a:xfrm>
            <a:off x="11426014" y="8217599"/>
            <a:ext cx="6356665" cy="770995"/>
          </a:xfrm>
          <a:custGeom>
            <a:avLst/>
            <a:gdLst/>
            <a:ahLst/>
            <a:cxnLst/>
            <a:rect l="l" t="t" r="r" b="b"/>
            <a:pathLst>
              <a:path w="6356665" h="770995">
                <a:moveTo>
                  <a:pt x="0" y="0"/>
                </a:moveTo>
                <a:lnTo>
                  <a:pt x="6356665" y="0"/>
                </a:lnTo>
                <a:lnTo>
                  <a:pt x="6356665" y="770995"/>
                </a:lnTo>
                <a:lnTo>
                  <a:pt x="0" y="770995"/>
                </a:lnTo>
                <a:lnTo>
                  <a:pt x="0" y="0"/>
                </a:lnTo>
                <a:close/>
              </a:path>
            </a:pathLst>
          </a:custGeom>
          <a:blipFill>
            <a:blip r:embed="rId4"/>
            <a:stretch>
              <a:fillRect t="-129" b="-129"/>
            </a:stretch>
          </a:blipFill>
        </p:spPr>
        <p:txBody>
          <a:bodyPr/>
          <a:lstStyle/>
          <a:p>
            <a:endParaRPr lang="en-PT"/>
          </a:p>
        </p:txBody>
      </p:sp>
      <p:sp>
        <p:nvSpPr>
          <p:cNvPr id="18" name="TextBox 1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pic>
        <p:nvPicPr>
          <p:cNvPr id="20" name="object 3">
            <a:extLst>
              <a:ext uri="{FF2B5EF4-FFF2-40B4-BE49-F238E27FC236}">
                <a16:creationId xmlns:a16="http://schemas.microsoft.com/office/drawing/2014/main" id="{7F954DA1-D1D6-3E06-D801-27622ECA29D8}"/>
              </a:ext>
            </a:extLst>
          </p:cNvPr>
          <p:cNvPicPr/>
          <p:nvPr/>
        </p:nvPicPr>
        <p:blipFill>
          <a:blip r:embed="rId5" cstate="print"/>
          <a:stretch>
            <a:fillRect/>
          </a:stretch>
        </p:blipFill>
        <p:spPr>
          <a:xfrm>
            <a:off x="935579" y="3968928"/>
            <a:ext cx="10027798" cy="2229670"/>
          </a:xfrm>
          <a:prstGeom prst="rect">
            <a:avLst/>
          </a:prstGeom>
        </p:spPr>
      </p:pic>
      <p:pic>
        <p:nvPicPr>
          <p:cNvPr id="21" name="Picture 2">
            <a:extLst>
              <a:ext uri="{FF2B5EF4-FFF2-40B4-BE49-F238E27FC236}">
                <a16:creationId xmlns:a16="http://schemas.microsoft.com/office/drawing/2014/main" id="{47F922F0-827D-9CB5-D65A-53D99B3DD0E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447"/>
          <a:stretch/>
        </p:blipFill>
        <p:spPr bwMode="auto">
          <a:xfrm>
            <a:off x="11721925" y="5143500"/>
            <a:ext cx="2971449" cy="24709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3375B9A9-9703-1EC0-705A-F65D8B84CE0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51249"/>
          <a:stretch/>
        </p:blipFill>
        <p:spPr bwMode="auto">
          <a:xfrm>
            <a:off x="14694511" y="2259400"/>
            <a:ext cx="2983538" cy="2470952"/>
          </a:xfrm>
          <a:prstGeom prst="rect">
            <a:avLst/>
          </a:prstGeom>
          <a:noFill/>
          <a:extLst>
            <a:ext uri="{909E8E84-426E-40DD-AFC4-6F175D3DCCD1}">
              <a14:hiddenFill xmlns:a14="http://schemas.microsoft.com/office/drawing/2010/main">
                <a:solidFill>
                  <a:srgbClr val="FFFFFF"/>
                </a:solidFill>
              </a14:hiddenFill>
            </a:ext>
          </a:extLst>
        </p:spPr>
      </p:pic>
      <p:sp>
        <p:nvSpPr>
          <p:cNvPr id="23" name="Speech Bubble: Rectangle 22">
            <a:extLst>
              <a:ext uri="{FF2B5EF4-FFF2-40B4-BE49-F238E27FC236}">
                <a16:creationId xmlns:a16="http://schemas.microsoft.com/office/drawing/2014/main" id="{A28D28E5-1ABD-4775-C9C2-2ABC8F5FDBC3}"/>
              </a:ext>
            </a:extLst>
          </p:cNvPr>
          <p:cNvSpPr/>
          <p:nvPr/>
        </p:nvSpPr>
        <p:spPr>
          <a:xfrm>
            <a:off x="11201400" y="3100721"/>
            <a:ext cx="2895600" cy="1480820"/>
          </a:xfrm>
          <a:prstGeom prst="wedgeRectCallout">
            <a:avLst>
              <a:gd name="adj1" fmla="val -71736"/>
              <a:gd name="adj2" fmla="val 975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ysClr val="windowText" lastClr="000000"/>
                </a:solidFill>
              </a:rPr>
              <a:t>Type I error</a:t>
            </a:r>
          </a:p>
        </p:txBody>
      </p:sp>
      <p:sp>
        <p:nvSpPr>
          <p:cNvPr id="24" name="Speech Bubble: Rectangle 23">
            <a:extLst>
              <a:ext uri="{FF2B5EF4-FFF2-40B4-BE49-F238E27FC236}">
                <a16:creationId xmlns:a16="http://schemas.microsoft.com/office/drawing/2014/main" id="{82869032-D760-2DCF-EDA4-A66C989A6ED0}"/>
              </a:ext>
            </a:extLst>
          </p:cNvPr>
          <p:cNvSpPr/>
          <p:nvPr/>
        </p:nvSpPr>
        <p:spPr>
          <a:xfrm>
            <a:off x="4876800" y="6757819"/>
            <a:ext cx="2895600" cy="1480820"/>
          </a:xfrm>
          <a:prstGeom prst="wedgeRectCallout">
            <a:avLst>
              <a:gd name="adj1" fmla="val 34313"/>
              <a:gd name="adj2" fmla="val -1052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ysClr val="windowText" lastClr="000000"/>
                </a:solidFill>
              </a:rPr>
              <a:t>Type II error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 </a:t>
            </a:r>
          </a:p>
          <a:p>
            <a:pPr algn="l">
              <a:lnSpc>
                <a:spcPts val="5472"/>
              </a:lnSpc>
            </a:pPr>
            <a:r>
              <a:rPr lang="en-US" sz="5700" spc="632">
                <a:solidFill>
                  <a:srgbClr val="434343"/>
                </a:solidFill>
                <a:latin typeface="Poppins"/>
                <a:ea typeface="Poppins"/>
                <a:cs typeface="Poppins"/>
                <a:sym typeface="Poppins"/>
              </a:rPr>
              <a:t>CONFUSION MATRIX</a:t>
            </a:r>
          </a:p>
          <a:p>
            <a:pPr algn="l">
              <a:lnSpc>
                <a:spcPts val="5472"/>
              </a:lnSpc>
            </a:pPr>
            <a:endParaRPr lang="en-US" sz="5700" spc="632">
              <a:solidFill>
                <a:srgbClr val="434343"/>
              </a:solidFill>
              <a:latin typeface="Poppins"/>
              <a:ea typeface="Poppins"/>
              <a:cs typeface="Poppins"/>
              <a:sym typeface="Poppins"/>
            </a:endParaRPr>
          </a:p>
        </p:txBody>
      </p:sp>
      <p:sp>
        <p:nvSpPr>
          <p:cNvPr id="4" name="Freeform 4"/>
          <p:cNvSpPr/>
          <p:nvPr/>
        </p:nvSpPr>
        <p:spPr>
          <a:xfrm>
            <a:off x="11426014" y="8217599"/>
            <a:ext cx="6356665" cy="770995"/>
          </a:xfrm>
          <a:custGeom>
            <a:avLst/>
            <a:gdLst/>
            <a:ahLst/>
            <a:cxnLst/>
            <a:rect l="l" t="t" r="r" b="b"/>
            <a:pathLst>
              <a:path w="6356665" h="770995">
                <a:moveTo>
                  <a:pt x="0" y="0"/>
                </a:moveTo>
                <a:lnTo>
                  <a:pt x="6356665" y="0"/>
                </a:lnTo>
                <a:lnTo>
                  <a:pt x="6356665" y="770995"/>
                </a:lnTo>
                <a:lnTo>
                  <a:pt x="0" y="770995"/>
                </a:lnTo>
                <a:lnTo>
                  <a:pt x="0" y="0"/>
                </a:lnTo>
                <a:close/>
              </a:path>
            </a:pathLst>
          </a:custGeom>
          <a:blipFill>
            <a:blip r:embed="rId4"/>
            <a:stretch>
              <a:fillRect t="-129" b="-129"/>
            </a:stretch>
          </a:blipFill>
        </p:spPr>
        <p:txBody>
          <a:bodyPr/>
          <a:lstStyle/>
          <a:p>
            <a:endParaRPr lang="en-PT"/>
          </a:p>
        </p:txBody>
      </p:sp>
      <p:sp>
        <p:nvSpPr>
          <p:cNvPr id="5" name="Freeform 5"/>
          <p:cNvSpPr/>
          <p:nvPr/>
        </p:nvSpPr>
        <p:spPr>
          <a:xfrm>
            <a:off x="588399" y="4397398"/>
            <a:ext cx="10034788" cy="2229670"/>
          </a:xfrm>
          <a:custGeom>
            <a:avLst/>
            <a:gdLst/>
            <a:ahLst/>
            <a:cxnLst/>
            <a:rect l="l" t="t" r="r" b="b"/>
            <a:pathLst>
              <a:path w="10034788" h="2229670">
                <a:moveTo>
                  <a:pt x="0" y="0"/>
                </a:moveTo>
                <a:lnTo>
                  <a:pt x="10034788" y="0"/>
                </a:lnTo>
                <a:lnTo>
                  <a:pt x="10034788" y="2229670"/>
                </a:lnTo>
                <a:lnTo>
                  <a:pt x="0" y="2229670"/>
                </a:lnTo>
                <a:lnTo>
                  <a:pt x="0" y="0"/>
                </a:lnTo>
                <a:close/>
              </a:path>
            </a:pathLst>
          </a:custGeom>
          <a:blipFill>
            <a:blip r:embed="rId5"/>
            <a:stretch>
              <a:fillRect l="-30" r="-30"/>
            </a:stretch>
          </a:blipFill>
        </p:spPr>
        <p:txBody>
          <a:bodyPr/>
          <a:lstStyle/>
          <a:p>
            <a:endParaRPr lang="en-PT"/>
          </a:p>
        </p:txBody>
      </p:sp>
      <p:sp>
        <p:nvSpPr>
          <p:cNvPr id="6" name="Freeform 6"/>
          <p:cNvSpPr/>
          <p:nvPr/>
        </p:nvSpPr>
        <p:spPr>
          <a:xfrm>
            <a:off x="12002432" y="4300798"/>
            <a:ext cx="5462072" cy="2535381"/>
          </a:xfrm>
          <a:custGeom>
            <a:avLst/>
            <a:gdLst/>
            <a:ahLst/>
            <a:cxnLst/>
            <a:rect l="l" t="t" r="r" b="b"/>
            <a:pathLst>
              <a:path w="5462072" h="2535381">
                <a:moveTo>
                  <a:pt x="0" y="0"/>
                </a:moveTo>
                <a:lnTo>
                  <a:pt x="5462072" y="0"/>
                </a:lnTo>
                <a:lnTo>
                  <a:pt x="5462072" y="2535381"/>
                </a:lnTo>
                <a:lnTo>
                  <a:pt x="0" y="2535381"/>
                </a:lnTo>
                <a:lnTo>
                  <a:pt x="0" y="0"/>
                </a:lnTo>
                <a:close/>
              </a:path>
            </a:pathLst>
          </a:custGeom>
          <a:blipFill>
            <a:blip r:embed="rId6"/>
            <a:stretch>
              <a:fillRect l="-44" r="-44"/>
            </a:stretch>
          </a:blipFill>
        </p:spPr>
        <p:txBody>
          <a:bodyPr/>
          <a:lstStyle/>
          <a:p>
            <a:endParaRPr lang="en-PT"/>
          </a:p>
        </p:txBody>
      </p:sp>
      <p:sp>
        <p:nvSpPr>
          <p:cNvPr id="7" name="TextBox 7"/>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3250066"/>
            <a:ext cx="10822783" cy="4775666"/>
          </a:xfrm>
          <a:prstGeom prst="rect">
            <a:avLst/>
          </a:prstGeom>
        </p:spPr>
        <p:txBody>
          <a:bodyPr lIns="0" tIns="0" rIns="0" bIns="0" rtlCol="0" anchor="t">
            <a:spAutoFit/>
          </a:bodyPr>
          <a:lstStyle/>
          <a:p>
            <a:pPr algn="l">
              <a:lnSpc>
                <a:spcPts val="3401"/>
              </a:lnSpc>
            </a:pPr>
            <a:r>
              <a:rPr lang="en-US" sz="2464" spc="138" dirty="0">
                <a:solidFill>
                  <a:srgbClr val="1B1918"/>
                </a:solidFill>
                <a:latin typeface="Poppins Bold"/>
                <a:ea typeface="Poppins Bold"/>
                <a:cs typeface="Poppins Bold"/>
                <a:sym typeface="Poppins Bold"/>
              </a:rPr>
              <a:t>Let's describe these two concepts through words &amp; intuition</a:t>
            </a:r>
          </a:p>
          <a:p>
            <a:pPr algn="l">
              <a:lnSpc>
                <a:spcPts val="3401"/>
              </a:lnSpc>
            </a:pPr>
            <a:endParaRPr lang="en-US" sz="2464" spc="138" dirty="0">
              <a:solidFill>
                <a:srgbClr val="1B1918"/>
              </a:solidFill>
              <a:latin typeface="Poppins Bold"/>
              <a:ea typeface="Poppins Bold"/>
              <a:cs typeface="Poppins Bold"/>
              <a:sym typeface="Poppins Bold"/>
            </a:endParaRPr>
          </a:p>
          <a:p>
            <a:pPr algn="l">
              <a:lnSpc>
                <a:spcPts val="3401"/>
              </a:lnSpc>
            </a:pPr>
            <a:r>
              <a:rPr lang="en-US" sz="2464" spc="138" dirty="0">
                <a:solidFill>
                  <a:schemeClr val="tx2">
                    <a:lumMod val="60000"/>
                    <a:lumOff val="40000"/>
                  </a:schemeClr>
                </a:solidFill>
                <a:latin typeface="Poppins Bold"/>
                <a:ea typeface="Poppins Bold"/>
                <a:cs typeface="Poppins Bold"/>
                <a:sym typeface="Poppins Bold"/>
              </a:rPr>
              <a:t>Precision of Class A:</a:t>
            </a:r>
          </a:p>
          <a:p>
            <a:pPr algn="l">
              <a:lnSpc>
                <a:spcPts val="3401"/>
              </a:lnSpc>
            </a:pPr>
            <a:endParaRPr lang="en-US" sz="2464" spc="138" dirty="0">
              <a:solidFill>
                <a:srgbClr val="1B1918"/>
              </a:solidFill>
              <a:latin typeface="Poppins Bold"/>
              <a:ea typeface="Poppins Bold"/>
              <a:cs typeface="Poppins Bold"/>
              <a:sym typeface="Poppins Bold"/>
            </a:endParaRPr>
          </a:p>
          <a:p>
            <a:pPr algn="l">
              <a:lnSpc>
                <a:spcPts val="3401"/>
              </a:lnSpc>
            </a:pPr>
            <a:r>
              <a:rPr lang="en-US" sz="2464" spc="138" dirty="0">
                <a:solidFill>
                  <a:srgbClr val="1B1918"/>
                </a:solidFill>
                <a:latin typeface="Poppins Bold"/>
                <a:ea typeface="Poppins Bold"/>
                <a:cs typeface="Poppins Bold"/>
                <a:sym typeface="Poppins Bold"/>
              </a:rPr>
              <a:t>From all the datapoints I predicted to be "A", how many were A?</a:t>
            </a:r>
          </a:p>
          <a:p>
            <a:pPr algn="l">
              <a:lnSpc>
                <a:spcPts val="3401"/>
              </a:lnSpc>
            </a:pPr>
            <a:endParaRPr lang="en-US" sz="2464" spc="138" dirty="0">
              <a:solidFill>
                <a:srgbClr val="1B1918"/>
              </a:solidFill>
              <a:latin typeface="Poppins Bold"/>
              <a:ea typeface="Poppins Bold"/>
              <a:cs typeface="Poppins Bold"/>
              <a:sym typeface="Poppins Bold"/>
            </a:endParaRPr>
          </a:p>
          <a:p>
            <a:pPr algn="l">
              <a:lnSpc>
                <a:spcPts val="3401"/>
              </a:lnSpc>
            </a:pPr>
            <a:r>
              <a:rPr lang="en-US" sz="2464" spc="138" dirty="0">
                <a:solidFill>
                  <a:srgbClr val="009644"/>
                </a:solidFill>
                <a:latin typeface="Poppins Bold"/>
                <a:ea typeface="Poppins Bold"/>
                <a:cs typeface="Poppins Bold"/>
                <a:sym typeface="Poppins Bold"/>
              </a:rPr>
              <a:t>Example</a:t>
            </a:r>
            <a:r>
              <a:rPr lang="en-US" sz="2464" spc="138" dirty="0">
                <a:solidFill>
                  <a:srgbClr val="1B1918"/>
                </a:solidFill>
                <a:latin typeface="Poppins Bold"/>
                <a:ea typeface="Poppins Bold"/>
                <a:cs typeface="Poppins Bold"/>
                <a:sym typeface="Poppins Bold"/>
              </a:rPr>
              <a:t>: From a universe of </a:t>
            </a:r>
            <a:r>
              <a:rPr lang="en-US" sz="2464" spc="138" dirty="0">
                <a:solidFill>
                  <a:srgbClr val="C00000"/>
                </a:solidFill>
                <a:latin typeface="Poppins Bold"/>
                <a:ea typeface="Poppins Bold"/>
                <a:cs typeface="Poppins Bold"/>
                <a:sym typeface="Poppins Bold"/>
              </a:rPr>
              <a:t>1000 people</a:t>
            </a:r>
            <a:r>
              <a:rPr lang="en-US" sz="2464" spc="138" dirty="0">
                <a:solidFill>
                  <a:srgbClr val="1B1918"/>
                </a:solidFill>
                <a:latin typeface="Poppins Bold"/>
                <a:ea typeface="Poppins Bold"/>
                <a:cs typeface="Poppins Bold"/>
                <a:sym typeface="Poppins Bold"/>
              </a:rPr>
              <a:t>, we predicted 10 had coronavirus.  In fact only </a:t>
            </a:r>
            <a:r>
              <a:rPr lang="en-US" sz="2464" spc="138" dirty="0">
                <a:solidFill>
                  <a:srgbClr val="C00000"/>
                </a:solidFill>
                <a:latin typeface="Poppins Bold"/>
                <a:ea typeface="Poppins Bold"/>
                <a:cs typeface="Poppins Bold"/>
                <a:sym typeface="Poppins Bold"/>
              </a:rPr>
              <a:t>8 out of these 10 were actually </a:t>
            </a:r>
            <a:r>
              <a:rPr lang="en-US" sz="2464" spc="138" dirty="0">
                <a:solidFill>
                  <a:srgbClr val="1B1918"/>
                </a:solidFill>
                <a:latin typeface="Poppins Bold"/>
                <a:ea typeface="Poppins Bold"/>
                <a:cs typeface="Poppins Bold"/>
                <a:sym typeface="Poppins Bold"/>
              </a:rPr>
              <a:t>infected.</a:t>
            </a:r>
          </a:p>
          <a:p>
            <a:pPr algn="l">
              <a:lnSpc>
                <a:spcPts val="3401"/>
              </a:lnSpc>
            </a:pPr>
            <a:r>
              <a:rPr lang="en-US" sz="2464" spc="138" dirty="0">
                <a:solidFill>
                  <a:srgbClr val="1B1918"/>
                </a:solidFill>
                <a:latin typeface="Poppins Bold"/>
                <a:ea typeface="Poppins Bold"/>
                <a:cs typeface="Poppins Bold"/>
                <a:sym typeface="Poppins Bold"/>
              </a:rPr>
              <a:t>Precision = 8/10 == 80%</a:t>
            </a:r>
          </a:p>
        </p:txBody>
      </p:sp>
      <p:sp>
        <p:nvSpPr>
          <p:cNvPr id="4" name="Freeform 4"/>
          <p:cNvSpPr/>
          <p:nvPr/>
        </p:nvSpPr>
        <p:spPr>
          <a:xfrm>
            <a:off x="8701657" y="7853074"/>
            <a:ext cx="4208290" cy="1953490"/>
          </a:xfrm>
          <a:custGeom>
            <a:avLst/>
            <a:gdLst/>
            <a:ahLst/>
            <a:cxnLst/>
            <a:rect l="l" t="t" r="r" b="b"/>
            <a:pathLst>
              <a:path w="4208290" h="1953490">
                <a:moveTo>
                  <a:pt x="0" y="0"/>
                </a:moveTo>
                <a:lnTo>
                  <a:pt x="4208290" y="0"/>
                </a:lnTo>
                <a:lnTo>
                  <a:pt x="4208290" y="1953490"/>
                </a:lnTo>
                <a:lnTo>
                  <a:pt x="0" y="1953490"/>
                </a:lnTo>
                <a:lnTo>
                  <a:pt x="0" y="0"/>
                </a:lnTo>
                <a:close/>
              </a:path>
            </a:pathLst>
          </a:custGeom>
          <a:blipFill>
            <a:blip r:embed="rId4"/>
            <a:stretch>
              <a:fillRect l="-46" r="-46"/>
            </a:stretch>
          </a:blipFill>
        </p:spPr>
        <p:txBody>
          <a:bodyPr/>
          <a:lstStyle/>
          <a:p>
            <a:endParaRPr lang="en-PT"/>
          </a:p>
        </p:txBody>
      </p:sp>
      <p:grpSp>
        <p:nvGrpSpPr>
          <p:cNvPr id="5" name="Group 5"/>
          <p:cNvGrpSpPr/>
          <p:nvPr/>
        </p:nvGrpSpPr>
        <p:grpSpPr>
          <a:xfrm>
            <a:off x="15460254" y="1680784"/>
            <a:ext cx="2512404" cy="217562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7730" r="-7730"/>
              </a:stretch>
            </a:blipFill>
          </p:spPr>
          <p:txBody>
            <a:bodyPr/>
            <a:lstStyle/>
            <a:p>
              <a:endParaRPr lang="en-PT"/>
            </a:p>
          </p:txBody>
        </p:sp>
      </p:grpSp>
      <p:grpSp>
        <p:nvGrpSpPr>
          <p:cNvPr id="7" name="Group 7"/>
          <p:cNvGrpSpPr/>
          <p:nvPr/>
        </p:nvGrpSpPr>
        <p:grpSpPr>
          <a:xfrm>
            <a:off x="15460254" y="4339099"/>
            <a:ext cx="2512404" cy="217562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87" r="-14987"/>
              </a:stretch>
            </a:blipFill>
          </p:spPr>
          <p:txBody>
            <a:bodyPr/>
            <a:lstStyle/>
            <a:p>
              <a:endParaRPr lang="en-PT"/>
            </a:p>
          </p:txBody>
        </p:sp>
      </p:grpSp>
      <p:grpSp>
        <p:nvGrpSpPr>
          <p:cNvPr id="9" name="Group 9"/>
          <p:cNvGrpSpPr/>
          <p:nvPr/>
        </p:nvGrpSpPr>
        <p:grpSpPr>
          <a:xfrm>
            <a:off x="13196685" y="5677445"/>
            <a:ext cx="2512404" cy="217562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46" r="-14946"/>
              </a:stretch>
            </a:blipFill>
          </p:spPr>
          <p:txBody>
            <a:bodyPr/>
            <a:lstStyle/>
            <a:p>
              <a:endParaRPr lang="en-PT"/>
            </a:p>
          </p:txBody>
        </p:sp>
      </p:grpSp>
      <p:grpSp>
        <p:nvGrpSpPr>
          <p:cNvPr id="11" name="Group 11"/>
          <p:cNvGrpSpPr/>
          <p:nvPr/>
        </p:nvGrpSpPr>
        <p:grpSpPr>
          <a:xfrm>
            <a:off x="13196685" y="2999538"/>
            <a:ext cx="2512404" cy="2175629"/>
            <a:chOff x="0" y="0"/>
            <a:chExt cx="4282440" cy="3708400"/>
          </a:xfrm>
        </p:grpSpPr>
        <p:sp>
          <p:nvSpPr>
            <p:cNvPr id="12" name="Freeform 1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4987" r="-14987"/>
              </a:stretch>
            </a:blipFill>
          </p:spPr>
          <p:txBody>
            <a:bodyPr/>
            <a:lstStyle/>
            <a:p>
              <a:endParaRPr lang="en-PT"/>
            </a:p>
          </p:txBody>
        </p:sp>
      </p:grpSp>
      <p:sp>
        <p:nvSpPr>
          <p:cNvPr id="13" name="TextBox 13"/>
          <p:cNvSpPr txBox="1"/>
          <p:nvPr/>
        </p:nvSpPr>
        <p:spPr>
          <a:xfrm>
            <a:off x="1524000" y="1347937"/>
            <a:ext cx="12267397"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PRECISION &amp; RECALL</a:t>
            </a:r>
          </a:p>
        </p:txBody>
      </p:sp>
      <p:sp>
        <p:nvSpPr>
          <p:cNvPr id="14" name="TextBox 1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3250066"/>
            <a:ext cx="10822783" cy="5591980"/>
          </a:xfrm>
          <a:prstGeom prst="rect">
            <a:avLst/>
          </a:prstGeom>
        </p:spPr>
        <p:txBody>
          <a:bodyPr lIns="0" tIns="0" rIns="0" bIns="0" rtlCol="0" anchor="t">
            <a:spAutoFit/>
          </a:bodyPr>
          <a:lstStyle/>
          <a:p>
            <a:pPr algn="l">
              <a:lnSpc>
                <a:spcPts val="3401"/>
              </a:lnSpc>
            </a:pPr>
            <a:r>
              <a:rPr lang="en-US" sz="2464" spc="138">
                <a:solidFill>
                  <a:srgbClr val="1B1918"/>
                </a:solidFill>
                <a:latin typeface="Poppins Bold"/>
                <a:ea typeface="Poppins Bold"/>
                <a:cs typeface="Poppins Bold"/>
                <a:sym typeface="Poppins Bold"/>
              </a:rPr>
              <a:t>Let'sdescribethesetwoconceptsthroughwords&amp;intuition</a:t>
            </a:r>
          </a:p>
          <a:p>
            <a:pPr algn="l">
              <a:lnSpc>
                <a:spcPts val="3401"/>
              </a:lnSpc>
            </a:pPr>
            <a:endParaRPr lang="en-US" sz="2464" spc="138">
              <a:solidFill>
                <a:srgbClr val="1B1918"/>
              </a:solidFill>
              <a:latin typeface="Poppins Bold"/>
              <a:ea typeface="Poppins Bold"/>
              <a:cs typeface="Poppins Bold"/>
              <a:sym typeface="Poppins Bold"/>
            </a:endParaRPr>
          </a:p>
          <a:p>
            <a:pPr algn="l">
              <a:lnSpc>
                <a:spcPts val="3401"/>
              </a:lnSpc>
            </a:pPr>
            <a:r>
              <a:rPr lang="en-US" sz="2464" spc="138">
                <a:solidFill>
                  <a:srgbClr val="2DC5FA"/>
                </a:solidFill>
                <a:latin typeface="Poppins Bold"/>
                <a:ea typeface="Poppins Bold"/>
                <a:cs typeface="Poppins Bold"/>
                <a:sym typeface="Poppins Bold"/>
              </a:rPr>
              <a:t>Recall of Class A:</a:t>
            </a:r>
          </a:p>
          <a:p>
            <a:pPr algn="l">
              <a:lnSpc>
                <a:spcPts val="3401"/>
              </a:lnSpc>
            </a:pPr>
            <a:endParaRPr lang="en-US" sz="2464" spc="138">
              <a:solidFill>
                <a:srgbClr val="2DC5FA"/>
              </a:solidFill>
              <a:latin typeface="Poppins Bold"/>
              <a:ea typeface="Poppins Bold"/>
              <a:cs typeface="Poppins Bold"/>
              <a:sym typeface="Poppins Bold"/>
            </a:endParaRPr>
          </a:p>
          <a:p>
            <a:pPr algn="l">
              <a:lnSpc>
                <a:spcPts val="3401"/>
              </a:lnSpc>
            </a:pPr>
            <a:r>
              <a:rPr lang="en-US" sz="2464" spc="138">
                <a:solidFill>
                  <a:srgbClr val="1B1918"/>
                </a:solidFill>
                <a:latin typeface="Poppins Bold"/>
                <a:ea typeface="Poppins Bold"/>
                <a:cs typeface="Poppins Bold"/>
                <a:sym typeface="Poppins Bold"/>
              </a:rPr>
              <a:t>Fromallthedatapointsthattrulywere"A",howmanydidwepredict?</a:t>
            </a:r>
          </a:p>
          <a:p>
            <a:pPr algn="l">
              <a:lnSpc>
                <a:spcPts val="3401"/>
              </a:lnSpc>
            </a:pPr>
            <a:endParaRPr lang="en-US" sz="2464" spc="138">
              <a:solidFill>
                <a:srgbClr val="1B1918"/>
              </a:solidFill>
              <a:latin typeface="Poppins Bold"/>
              <a:ea typeface="Poppins Bold"/>
              <a:cs typeface="Poppins Bold"/>
              <a:sym typeface="Poppins Bold"/>
            </a:endParaRPr>
          </a:p>
          <a:p>
            <a:pPr algn="l">
              <a:lnSpc>
                <a:spcPts val="3401"/>
              </a:lnSpc>
            </a:pPr>
            <a:r>
              <a:rPr lang="en-US" sz="2464" spc="138">
                <a:solidFill>
                  <a:srgbClr val="009600"/>
                </a:solidFill>
                <a:latin typeface="Poppins Bold"/>
                <a:ea typeface="Poppins Bold"/>
                <a:cs typeface="Poppins Bold"/>
                <a:sym typeface="Poppins Bold"/>
              </a:rPr>
              <a:t>Example</a:t>
            </a:r>
            <a:r>
              <a:rPr lang="en-US" sz="2464" spc="138">
                <a:solidFill>
                  <a:srgbClr val="1B1918"/>
                </a:solidFill>
                <a:latin typeface="Poppins Bold"/>
                <a:ea typeface="Poppins Bold"/>
                <a:cs typeface="Poppins Bold"/>
                <a:sym typeface="Poppins Bold"/>
              </a:rPr>
              <a:t>: From a universe of </a:t>
            </a:r>
            <a:r>
              <a:rPr lang="en-US" sz="2464" spc="138">
                <a:solidFill>
                  <a:srgbClr val="FF0000"/>
                </a:solidFill>
                <a:latin typeface="Poppins Bold"/>
                <a:ea typeface="Poppins Bold"/>
                <a:cs typeface="Poppins Bold"/>
                <a:sym typeface="Poppins Bold"/>
              </a:rPr>
              <a:t>1000 people</a:t>
            </a:r>
            <a:r>
              <a:rPr lang="en-US" sz="2464" spc="138">
                <a:solidFill>
                  <a:srgbClr val="1B1918"/>
                </a:solidFill>
                <a:latin typeface="Poppins Bold"/>
                <a:ea typeface="Poppins Bold"/>
                <a:cs typeface="Poppins Bold"/>
                <a:sym typeface="Poppins Bold"/>
              </a:rPr>
              <a:t>, 100 are actually infected with  coronavirus(wedonotknowthis,ofcourse)wecorrectlypredictedthat50  peoplehadthevirus</a:t>
            </a:r>
          </a:p>
          <a:p>
            <a:pPr algn="l">
              <a:lnSpc>
                <a:spcPts val="3401"/>
              </a:lnSpc>
            </a:pPr>
            <a:r>
              <a:rPr lang="en-US" sz="2464" spc="138">
                <a:solidFill>
                  <a:srgbClr val="1B1918"/>
                </a:solidFill>
                <a:latin typeface="Poppins Bold"/>
                <a:ea typeface="Poppins Bold"/>
                <a:cs typeface="Poppins Bold"/>
                <a:sym typeface="Poppins Bold"/>
              </a:rPr>
              <a:t>Recall=50/100==50%</a:t>
            </a:r>
          </a:p>
          <a:p>
            <a:pPr algn="l">
              <a:lnSpc>
                <a:spcPts val="3401"/>
              </a:lnSpc>
            </a:pPr>
            <a:endParaRPr lang="en-US" sz="2464" spc="138">
              <a:solidFill>
                <a:srgbClr val="1B1918"/>
              </a:solidFill>
              <a:latin typeface="Poppins Bold"/>
              <a:ea typeface="Poppins Bold"/>
              <a:cs typeface="Poppins Bold"/>
              <a:sym typeface="Poppins Bold"/>
            </a:endParaRPr>
          </a:p>
        </p:txBody>
      </p:sp>
      <p:sp>
        <p:nvSpPr>
          <p:cNvPr id="4" name="Freeform 4"/>
          <p:cNvSpPr/>
          <p:nvPr/>
        </p:nvSpPr>
        <p:spPr>
          <a:xfrm>
            <a:off x="8701657" y="7853074"/>
            <a:ext cx="4208290" cy="1953490"/>
          </a:xfrm>
          <a:custGeom>
            <a:avLst/>
            <a:gdLst/>
            <a:ahLst/>
            <a:cxnLst/>
            <a:rect l="l" t="t" r="r" b="b"/>
            <a:pathLst>
              <a:path w="4208290" h="1953490">
                <a:moveTo>
                  <a:pt x="0" y="0"/>
                </a:moveTo>
                <a:lnTo>
                  <a:pt x="4208290" y="0"/>
                </a:lnTo>
                <a:lnTo>
                  <a:pt x="4208290" y="1953490"/>
                </a:lnTo>
                <a:lnTo>
                  <a:pt x="0" y="1953490"/>
                </a:lnTo>
                <a:lnTo>
                  <a:pt x="0" y="0"/>
                </a:lnTo>
                <a:close/>
              </a:path>
            </a:pathLst>
          </a:custGeom>
          <a:blipFill>
            <a:blip r:embed="rId4"/>
            <a:stretch>
              <a:fillRect l="-46" r="-46"/>
            </a:stretch>
          </a:blipFill>
        </p:spPr>
        <p:txBody>
          <a:bodyPr/>
          <a:lstStyle/>
          <a:p>
            <a:endParaRPr lang="en-PT"/>
          </a:p>
        </p:txBody>
      </p:sp>
      <p:grpSp>
        <p:nvGrpSpPr>
          <p:cNvPr id="5" name="Group 5"/>
          <p:cNvGrpSpPr/>
          <p:nvPr/>
        </p:nvGrpSpPr>
        <p:grpSpPr>
          <a:xfrm>
            <a:off x="15460254" y="1680784"/>
            <a:ext cx="2512404" cy="217562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7730" r="-7730"/>
              </a:stretch>
            </a:blipFill>
          </p:spPr>
          <p:txBody>
            <a:bodyPr/>
            <a:lstStyle/>
            <a:p>
              <a:endParaRPr lang="en-PT"/>
            </a:p>
          </p:txBody>
        </p:sp>
      </p:grpSp>
      <p:grpSp>
        <p:nvGrpSpPr>
          <p:cNvPr id="7" name="Group 7"/>
          <p:cNvGrpSpPr/>
          <p:nvPr/>
        </p:nvGrpSpPr>
        <p:grpSpPr>
          <a:xfrm>
            <a:off x="15460254" y="4339099"/>
            <a:ext cx="2512404" cy="217562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5355" r="-15355"/>
              </a:stretch>
            </a:blipFill>
          </p:spPr>
          <p:txBody>
            <a:bodyPr/>
            <a:lstStyle/>
            <a:p>
              <a:endParaRPr lang="en-PT"/>
            </a:p>
          </p:txBody>
        </p:sp>
      </p:grpSp>
      <p:grpSp>
        <p:nvGrpSpPr>
          <p:cNvPr id="9" name="Group 9"/>
          <p:cNvGrpSpPr/>
          <p:nvPr/>
        </p:nvGrpSpPr>
        <p:grpSpPr>
          <a:xfrm>
            <a:off x="13196685" y="5677445"/>
            <a:ext cx="2512404" cy="217562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46" r="-14946"/>
              </a:stretch>
            </a:blipFill>
          </p:spPr>
          <p:txBody>
            <a:bodyPr/>
            <a:lstStyle/>
            <a:p>
              <a:endParaRPr lang="en-PT"/>
            </a:p>
          </p:txBody>
        </p:sp>
      </p:grpSp>
      <p:grpSp>
        <p:nvGrpSpPr>
          <p:cNvPr id="11" name="Group 11"/>
          <p:cNvGrpSpPr/>
          <p:nvPr/>
        </p:nvGrpSpPr>
        <p:grpSpPr>
          <a:xfrm>
            <a:off x="13196685" y="2999538"/>
            <a:ext cx="2512404" cy="2175629"/>
            <a:chOff x="0" y="0"/>
            <a:chExt cx="4282440" cy="3708400"/>
          </a:xfrm>
        </p:grpSpPr>
        <p:sp>
          <p:nvSpPr>
            <p:cNvPr id="12" name="Freeform 1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5355" r="-15355"/>
              </a:stretch>
            </a:blipFill>
          </p:spPr>
          <p:txBody>
            <a:bodyPr/>
            <a:lstStyle/>
            <a:p>
              <a:endParaRPr lang="en-PT"/>
            </a:p>
          </p:txBody>
        </p:sp>
      </p:grpSp>
      <p:sp>
        <p:nvSpPr>
          <p:cNvPr id="13" name="TextBox 13"/>
          <p:cNvSpPr txBox="1"/>
          <p:nvPr/>
        </p:nvSpPr>
        <p:spPr>
          <a:xfrm>
            <a:off x="1524000" y="1347937"/>
            <a:ext cx="12267397"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PRECISION &amp; RECALL</a:t>
            </a:r>
          </a:p>
        </p:txBody>
      </p:sp>
      <p:sp>
        <p:nvSpPr>
          <p:cNvPr id="14" name="TextBox 1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5460254" y="1680784"/>
            <a:ext cx="2512404" cy="2175629"/>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5355" r="-15355"/>
              </a:stretch>
            </a:blipFill>
          </p:spPr>
          <p:txBody>
            <a:bodyPr/>
            <a:lstStyle/>
            <a:p>
              <a:endParaRPr lang="en-PT"/>
            </a:p>
          </p:txBody>
        </p:sp>
      </p:grpSp>
      <p:grpSp>
        <p:nvGrpSpPr>
          <p:cNvPr id="5" name="Group 5"/>
          <p:cNvGrpSpPr/>
          <p:nvPr/>
        </p:nvGrpSpPr>
        <p:grpSpPr>
          <a:xfrm>
            <a:off x="15460254" y="4339099"/>
            <a:ext cx="2512404" cy="217562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9276" r="-19276"/>
              </a:stretch>
            </a:blipFill>
          </p:spPr>
          <p:txBody>
            <a:bodyPr/>
            <a:lstStyle/>
            <a:p>
              <a:endParaRPr lang="en-PT"/>
            </a:p>
          </p:txBody>
        </p:sp>
      </p:grpSp>
      <p:grpSp>
        <p:nvGrpSpPr>
          <p:cNvPr id="7" name="Group 7"/>
          <p:cNvGrpSpPr/>
          <p:nvPr/>
        </p:nvGrpSpPr>
        <p:grpSpPr>
          <a:xfrm>
            <a:off x="13196685" y="5677445"/>
            <a:ext cx="2512404" cy="217562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46" r="-14946"/>
              </a:stretch>
            </a:blipFill>
          </p:spPr>
          <p:txBody>
            <a:bodyPr/>
            <a:lstStyle/>
            <a:p>
              <a:endParaRPr lang="en-PT"/>
            </a:p>
          </p:txBody>
        </p:sp>
      </p:grpSp>
      <p:grpSp>
        <p:nvGrpSpPr>
          <p:cNvPr id="9" name="Group 9"/>
          <p:cNvGrpSpPr/>
          <p:nvPr/>
        </p:nvGrpSpPr>
        <p:grpSpPr>
          <a:xfrm>
            <a:off x="13196685" y="2999538"/>
            <a:ext cx="2512404" cy="217562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p:spPr>
          <p:txBody>
            <a:bodyPr/>
            <a:lstStyle/>
            <a:p>
              <a:endParaRPr lang="en-PT"/>
            </a:p>
          </p:txBody>
        </p:sp>
      </p:grpSp>
      <p:sp>
        <p:nvSpPr>
          <p:cNvPr id="11" name="TextBox 11"/>
          <p:cNvSpPr txBox="1"/>
          <p:nvPr/>
        </p:nvSpPr>
        <p:spPr>
          <a:xfrm>
            <a:off x="1524000" y="3250066"/>
            <a:ext cx="10822783" cy="5163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Which one should we prioritize?</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spc="170">
                <a:solidFill>
                  <a:srgbClr val="FF1616"/>
                </a:solidFill>
                <a:latin typeface="Poppins Bold"/>
                <a:ea typeface="Poppins Bold"/>
                <a:cs typeface="Poppins Bold"/>
                <a:sym typeface="Poppins Bold"/>
              </a:rPr>
              <a:t>DEPENDS ON THE PROBLEM</a:t>
            </a:r>
          </a:p>
          <a:p>
            <a:pPr algn="l">
              <a:lnSpc>
                <a:spcPts val="3401"/>
              </a:lnSpc>
            </a:pPr>
            <a:r>
              <a:rPr lang="en-US" sz="2464" spc="120">
                <a:solidFill>
                  <a:srgbClr val="1B1918"/>
                </a:solidFill>
                <a:latin typeface="Poppins Bold"/>
                <a:ea typeface="Poppins Bold"/>
                <a:cs typeface="Poppins Bold"/>
                <a:sym typeface="Poppins Bold"/>
              </a:rPr>
              <a:t>However, we have to learn how to decide which one we want to prioritize: Predict if a patient has cancer</a:t>
            </a:r>
          </a:p>
          <a:p>
            <a:pPr algn="l">
              <a:lnSpc>
                <a:spcPts val="3401"/>
              </a:lnSpc>
            </a:pPr>
            <a:endParaRPr lang="en-US" sz="2464" spc="120">
              <a:solidFill>
                <a:srgbClr val="1B1918"/>
              </a:solidFill>
              <a:latin typeface="Poppins Bold"/>
              <a:ea typeface="Poppins Bold"/>
              <a:cs typeface="Poppins Bold"/>
              <a:sym typeface="Poppins Bold"/>
            </a:endParaRPr>
          </a:p>
          <a:p>
            <a:pPr algn="l">
              <a:lnSpc>
                <a:spcPts val="3401"/>
              </a:lnSpc>
            </a:pPr>
            <a:r>
              <a:rPr lang="en-US" sz="2464" spc="-142">
                <a:solidFill>
                  <a:srgbClr val="008037"/>
                </a:solidFill>
                <a:latin typeface="Poppins Bold"/>
                <a:ea typeface="Poppins Bold"/>
                <a:cs typeface="Poppins Bold"/>
                <a:sym typeface="Poppins Bold"/>
              </a:rPr>
              <a:t>Brute Force Precision</a:t>
            </a:r>
            <a:r>
              <a:rPr lang="en-US" sz="2464" spc="-142">
                <a:solidFill>
                  <a:srgbClr val="1B1918"/>
                </a:solidFill>
                <a:latin typeface="Poppins Bold"/>
                <a:ea typeface="Poppins Bold"/>
                <a:cs typeface="Poppins Bold"/>
                <a:sym typeface="Poppins Bold"/>
              </a:rPr>
              <a:t>: only claim the patient has cancer if every single test comes up true multiple times in a row</a:t>
            </a:r>
          </a:p>
          <a:p>
            <a:pPr algn="l">
              <a:lnSpc>
                <a:spcPts val="3401"/>
              </a:lnSpc>
            </a:pPr>
            <a:endParaRPr lang="en-US" sz="2464" spc="-142">
              <a:solidFill>
                <a:srgbClr val="1B1918"/>
              </a:solidFill>
              <a:latin typeface="Poppins Bold"/>
              <a:ea typeface="Poppins Bold"/>
              <a:cs typeface="Poppins Bold"/>
              <a:sym typeface="Poppins Bold"/>
            </a:endParaRPr>
          </a:p>
          <a:p>
            <a:pPr algn="l">
              <a:lnSpc>
                <a:spcPts val="3401"/>
              </a:lnSpc>
            </a:pPr>
            <a:r>
              <a:rPr lang="en-US" sz="2464" spc="-142">
                <a:solidFill>
                  <a:srgbClr val="008037"/>
                </a:solidFill>
                <a:latin typeface="Poppins Bold"/>
                <a:ea typeface="Poppins Bold"/>
                <a:cs typeface="Poppins Bold"/>
                <a:sym typeface="Poppins Bold"/>
              </a:rPr>
              <a:t>Brute Force Recall</a:t>
            </a:r>
            <a:r>
              <a:rPr lang="en-US" sz="2464" spc="-142">
                <a:solidFill>
                  <a:srgbClr val="1B1918"/>
                </a:solidFill>
                <a:latin typeface="Poppins Bold"/>
                <a:ea typeface="Poppins Bold"/>
                <a:cs typeface="Poppins Bold"/>
                <a:sym typeface="Poppins Bold"/>
              </a:rPr>
              <a:t>: assume that a patient has cancer "to play it safe" before more tests come in</a:t>
            </a:r>
          </a:p>
          <a:p>
            <a:pPr algn="l">
              <a:lnSpc>
                <a:spcPts val="3401"/>
              </a:lnSpc>
            </a:pPr>
            <a:endParaRPr lang="en-US" sz="2464" spc="-142">
              <a:solidFill>
                <a:srgbClr val="1B1918"/>
              </a:solidFill>
              <a:latin typeface="Poppins Bold"/>
              <a:ea typeface="Poppins Bold"/>
              <a:cs typeface="Poppins Bold"/>
              <a:sym typeface="Poppins Bold"/>
            </a:endParaRPr>
          </a:p>
        </p:txBody>
      </p:sp>
      <p:sp>
        <p:nvSpPr>
          <p:cNvPr id="12" name="TextBox 12"/>
          <p:cNvSpPr txBox="1"/>
          <p:nvPr/>
        </p:nvSpPr>
        <p:spPr>
          <a:xfrm>
            <a:off x="1524000" y="1347937"/>
            <a:ext cx="12267397"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PRECISION &amp; RECALL</a:t>
            </a:r>
          </a:p>
        </p:txBody>
      </p:sp>
      <p:sp>
        <p:nvSpPr>
          <p:cNvPr id="13" name="TextBox 1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606750" y="5553377"/>
            <a:ext cx="5114157" cy="3704923"/>
          </a:xfrm>
          <a:custGeom>
            <a:avLst/>
            <a:gdLst/>
            <a:ahLst/>
            <a:cxnLst/>
            <a:rect l="l" t="t" r="r" b="b"/>
            <a:pathLst>
              <a:path w="5114157" h="3704923">
                <a:moveTo>
                  <a:pt x="0" y="0"/>
                </a:moveTo>
                <a:lnTo>
                  <a:pt x="5114157" y="0"/>
                </a:lnTo>
                <a:lnTo>
                  <a:pt x="5114157" y="3704923"/>
                </a:lnTo>
                <a:lnTo>
                  <a:pt x="0" y="3704923"/>
                </a:lnTo>
                <a:lnTo>
                  <a:pt x="0" y="0"/>
                </a:lnTo>
                <a:close/>
              </a:path>
            </a:pathLst>
          </a:custGeom>
          <a:blipFill>
            <a:blip r:embed="rId4"/>
            <a:stretch>
              <a:fillRect/>
            </a:stretch>
          </a:blipFill>
        </p:spPr>
        <p:txBody>
          <a:bodyPr/>
          <a:lstStyle/>
          <a:p>
            <a:endParaRPr lang="en-PT"/>
          </a:p>
        </p:txBody>
      </p:sp>
      <p:sp>
        <p:nvSpPr>
          <p:cNvPr id="4" name="Freeform 4"/>
          <p:cNvSpPr/>
          <p:nvPr/>
        </p:nvSpPr>
        <p:spPr>
          <a:xfrm>
            <a:off x="6957531" y="5553377"/>
            <a:ext cx="5654372" cy="3704923"/>
          </a:xfrm>
          <a:custGeom>
            <a:avLst/>
            <a:gdLst/>
            <a:ahLst/>
            <a:cxnLst/>
            <a:rect l="l" t="t" r="r" b="b"/>
            <a:pathLst>
              <a:path w="5654372" h="3704923">
                <a:moveTo>
                  <a:pt x="0" y="0"/>
                </a:moveTo>
                <a:lnTo>
                  <a:pt x="5654372" y="0"/>
                </a:lnTo>
                <a:lnTo>
                  <a:pt x="5654372" y="3704923"/>
                </a:lnTo>
                <a:lnTo>
                  <a:pt x="0" y="3704923"/>
                </a:lnTo>
                <a:lnTo>
                  <a:pt x="0" y="0"/>
                </a:lnTo>
                <a:close/>
              </a:path>
            </a:pathLst>
          </a:custGeom>
          <a:blipFill>
            <a:blip r:embed="rId5"/>
            <a:stretch>
              <a:fillRect/>
            </a:stretch>
          </a:blipFill>
        </p:spPr>
        <p:txBody>
          <a:bodyPr/>
          <a:lstStyle/>
          <a:p>
            <a:endParaRPr lang="en-PT"/>
          </a:p>
        </p:txBody>
      </p:sp>
      <p:sp>
        <p:nvSpPr>
          <p:cNvPr id="5" name="Freeform 5"/>
          <p:cNvSpPr/>
          <p:nvPr/>
        </p:nvSpPr>
        <p:spPr>
          <a:xfrm>
            <a:off x="13263987" y="0"/>
            <a:ext cx="8209002" cy="10287000"/>
          </a:xfrm>
          <a:custGeom>
            <a:avLst/>
            <a:gdLst/>
            <a:ahLst/>
            <a:cxnLst/>
            <a:rect l="l" t="t" r="r" b="b"/>
            <a:pathLst>
              <a:path w="8209002" h="10287000">
                <a:moveTo>
                  <a:pt x="0" y="0"/>
                </a:moveTo>
                <a:lnTo>
                  <a:pt x="8209002" y="0"/>
                </a:lnTo>
                <a:lnTo>
                  <a:pt x="8209002" y="10287000"/>
                </a:lnTo>
                <a:lnTo>
                  <a:pt x="0" y="10287000"/>
                </a:lnTo>
                <a:lnTo>
                  <a:pt x="0" y="0"/>
                </a:lnTo>
                <a:close/>
              </a:path>
            </a:pathLst>
          </a:custGeom>
          <a:blipFill>
            <a:blip r:embed="rId6"/>
            <a:stretch>
              <a:fillRect l="-75235" r="-12500"/>
            </a:stretch>
          </a:blipFill>
        </p:spPr>
        <p:txBody>
          <a:bodyPr/>
          <a:lstStyle/>
          <a:p>
            <a:endParaRPr lang="en-PT"/>
          </a:p>
        </p:txBody>
      </p:sp>
      <p:sp>
        <p:nvSpPr>
          <p:cNvPr id="6" name="TextBox 6"/>
          <p:cNvSpPr txBox="1"/>
          <p:nvPr/>
        </p:nvSpPr>
        <p:spPr>
          <a:xfrm>
            <a:off x="1524000" y="1347937"/>
            <a:ext cx="11304890"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PRECISION &amp; RECALL</a:t>
            </a:r>
          </a:p>
        </p:txBody>
      </p:sp>
      <p:sp>
        <p:nvSpPr>
          <p:cNvPr id="7" name="TextBox 7"/>
          <p:cNvSpPr txBox="1"/>
          <p:nvPr/>
        </p:nvSpPr>
        <p:spPr>
          <a:xfrm>
            <a:off x="1524000" y="4421882"/>
            <a:ext cx="7422025" cy="448480"/>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Which one should we prioritize?</a:t>
            </a:r>
          </a:p>
        </p:txBody>
      </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8975978" cy="21644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LOGISTIC REGRESSION</a:t>
            </a:r>
          </a:p>
        </p:txBody>
      </p:sp>
      <p:grpSp>
        <p:nvGrpSpPr>
          <p:cNvPr id="4" name="Group 4"/>
          <p:cNvGrpSpPr/>
          <p:nvPr/>
        </p:nvGrpSpPr>
        <p:grpSpPr>
          <a:xfrm>
            <a:off x="11035395" y="0"/>
            <a:ext cx="7941848" cy="10287000"/>
            <a:chOff x="0" y="0"/>
            <a:chExt cx="10589130" cy="13716000"/>
          </a:xfrm>
        </p:grpSpPr>
        <p:sp>
          <p:nvSpPr>
            <p:cNvPr id="5" name="Freeform 5"/>
            <p:cNvSpPr/>
            <p:nvPr/>
          </p:nvSpPr>
          <p:spPr>
            <a:xfrm>
              <a:off x="0" y="0"/>
              <a:ext cx="10589085" cy="13716000"/>
            </a:xfrm>
            <a:custGeom>
              <a:avLst/>
              <a:gdLst/>
              <a:ahLst/>
              <a:cxnLst/>
              <a:rect l="l" t="t" r="r" b="b"/>
              <a:pathLst>
                <a:path w="10589085" h="13716000">
                  <a:moveTo>
                    <a:pt x="0" y="0"/>
                  </a:moveTo>
                  <a:lnTo>
                    <a:pt x="10589085" y="0"/>
                  </a:lnTo>
                  <a:lnTo>
                    <a:pt x="10589085" y="13716000"/>
                  </a:lnTo>
                  <a:lnTo>
                    <a:pt x="0" y="13716000"/>
                  </a:lnTo>
                  <a:close/>
                </a:path>
              </a:pathLst>
            </a:custGeom>
            <a:solidFill>
              <a:srgbClr val="EEEEEE"/>
            </a:solidFill>
          </p:spPr>
          <p:txBody>
            <a:bodyPr/>
            <a:lstStyle/>
            <a:p>
              <a:endParaRPr lang="en-PT"/>
            </a:p>
          </p:txBody>
        </p:sp>
      </p:grpSp>
      <p:sp>
        <p:nvSpPr>
          <p:cNvPr id="6" name="Freeform 6"/>
          <p:cNvSpPr/>
          <p:nvPr/>
        </p:nvSpPr>
        <p:spPr>
          <a:xfrm>
            <a:off x="1831746" y="4442008"/>
            <a:ext cx="7364137" cy="5049303"/>
          </a:xfrm>
          <a:custGeom>
            <a:avLst/>
            <a:gdLst/>
            <a:ahLst/>
            <a:cxnLst/>
            <a:rect l="l" t="t" r="r" b="b"/>
            <a:pathLst>
              <a:path w="7364137" h="5049303">
                <a:moveTo>
                  <a:pt x="0" y="0"/>
                </a:moveTo>
                <a:lnTo>
                  <a:pt x="7364137" y="0"/>
                </a:lnTo>
                <a:lnTo>
                  <a:pt x="7364137" y="5049303"/>
                </a:lnTo>
                <a:lnTo>
                  <a:pt x="0" y="5049303"/>
                </a:lnTo>
                <a:lnTo>
                  <a:pt x="0" y="0"/>
                </a:lnTo>
                <a:close/>
              </a:path>
            </a:pathLst>
          </a:custGeom>
          <a:blipFill>
            <a:blip r:embed="rId4"/>
            <a:stretch>
              <a:fillRect l="-42" r="-42"/>
            </a:stretch>
          </a:blipFill>
        </p:spPr>
        <p:txBody>
          <a:bodyPr/>
          <a:lstStyle/>
          <a:p>
            <a:endParaRPr lang="en-PT"/>
          </a:p>
        </p:txBody>
      </p:sp>
      <p:grpSp>
        <p:nvGrpSpPr>
          <p:cNvPr id="7" name="Group 7"/>
          <p:cNvGrpSpPr/>
          <p:nvPr/>
        </p:nvGrpSpPr>
        <p:grpSpPr>
          <a:xfrm>
            <a:off x="8881057" y="4996158"/>
            <a:ext cx="631997" cy="1983330"/>
            <a:chOff x="0" y="0"/>
            <a:chExt cx="882227" cy="2768600"/>
          </a:xfrm>
        </p:grpSpPr>
        <p:sp>
          <p:nvSpPr>
            <p:cNvPr id="8" name="Freeform 8"/>
            <p:cNvSpPr/>
            <p:nvPr/>
          </p:nvSpPr>
          <p:spPr>
            <a:xfrm>
              <a:off x="0" y="0"/>
              <a:ext cx="881761" cy="2768600"/>
            </a:xfrm>
            <a:custGeom>
              <a:avLst/>
              <a:gdLst/>
              <a:ahLst/>
              <a:cxnLst/>
              <a:rect l="l" t="t" r="r" b="b"/>
              <a:pathLst>
                <a:path w="881761" h="2768600">
                  <a:moveTo>
                    <a:pt x="881761" y="619252"/>
                  </a:moveTo>
                  <a:lnTo>
                    <a:pt x="863092" y="671449"/>
                  </a:lnTo>
                  <a:lnTo>
                    <a:pt x="818642" y="696341"/>
                  </a:lnTo>
                  <a:lnTo>
                    <a:pt x="788162" y="696595"/>
                  </a:lnTo>
                  <a:lnTo>
                    <a:pt x="760095" y="685673"/>
                  </a:lnTo>
                  <a:lnTo>
                    <a:pt x="738124" y="663702"/>
                  </a:lnTo>
                  <a:lnTo>
                    <a:pt x="518668" y="337058"/>
                  </a:lnTo>
                  <a:lnTo>
                    <a:pt x="518668" y="2768600"/>
                  </a:lnTo>
                  <a:lnTo>
                    <a:pt x="362077" y="2768600"/>
                  </a:lnTo>
                  <a:lnTo>
                    <a:pt x="362077" y="337058"/>
                  </a:lnTo>
                  <a:lnTo>
                    <a:pt x="142621" y="663702"/>
                  </a:lnTo>
                  <a:lnTo>
                    <a:pt x="119634" y="685673"/>
                  </a:lnTo>
                  <a:lnTo>
                    <a:pt x="91694" y="696595"/>
                  </a:lnTo>
                  <a:lnTo>
                    <a:pt x="61849" y="696341"/>
                  </a:lnTo>
                  <a:lnTo>
                    <a:pt x="33020" y="684530"/>
                  </a:lnTo>
                  <a:lnTo>
                    <a:pt x="10922" y="661543"/>
                  </a:lnTo>
                  <a:lnTo>
                    <a:pt x="0" y="633603"/>
                  </a:lnTo>
                  <a:lnTo>
                    <a:pt x="254" y="603758"/>
                  </a:lnTo>
                  <a:lnTo>
                    <a:pt x="375031" y="36576"/>
                  </a:lnTo>
                  <a:lnTo>
                    <a:pt x="421386" y="2413"/>
                  </a:lnTo>
                  <a:lnTo>
                    <a:pt x="440309" y="0"/>
                  </a:lnTo>
                  <a:lnTo>
                    <a:pt x="459359" y="2413"/>
                  </a:lnTo>
                  <a:lnTo>
                    <a:pt x="505587" y="34036"/>
                  </a:lnTo>
                  <a:lnTo>
                    <a:pt x="868680" y="574802"/>
                  </a:lnTo>
                  <a:lnTo>
                    <a:pt x="880745" y="607441"/>
                  </a:lnTo>
                  <a:lnTo>
                    <a:pt x="881634" y="619125"/>
                  </a:lnTo>
                  <a:close/>
                </a:path>
              </a:pathLst>
            </a:custGeom>
            <a:solidFill>
              <a:srgbClr val="008037"/>
            </a:solidFill>
          </p:spPr>
          <p:txBody>
            <a:bodyPr/>
            <a:lstStyle/>
            <a:p>
              <a:endParaRPr lang="en-PT"/>
            </a:p>
          </p:txBody>
        </p:sp>
      </p:grpSp>
      <p:sp>
        <p:nvSpPr>
          <p:cNvPr id="9" name="TextBox 9"/>
          <p:cNvSpPr txBox="1"/>
          <p:nvPr/>
        </p:nvSpPr>
        <p:spPr>
          <a:xfrm>
            <a:off x="11560520" y="4695982"/>
            <a:ext cx="6118695" cy="210312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How do you relate the decision boundary to precision/recall in the logistic regression algorithm?</a:t>
            </a:r>
          </a:p>
        </p:txBody>
      </p:sp>
      <p:grpSp>
        <p:nvGrpSpPr>
          <p:cNvPr id="10" name="Group 10"/>
          <p:cNvGrpSpPr/>
          <p:nvPr/>
        </p:nvGrpSpPr>
        <p:grpSpPr>
          <a:xfrm>
            <a:off x="8880900" y="7127890"/>
            <a:ext cx="631997" cy="1983330"/>
            <a:chOff x="0" y="0"/>
            <a:chExt cx="882227" cy="2768600"/>
          </a:xfrm>
        </p:grpSpPr>
        <p:sp>
          <p:nvSpPr>
            <p:cNvPr id="11" name="Freeform 11"/>
            <p:cNvSpPr/>
            <p:nvPr/>
          </p:nvSpPr>
          <p:spPr>
            <a:xfrm>
              <a:off x="0" y="0"/>
              <a:ext cx="881507" cy="2768600"/>
            </a:xfrm>
            <a:custGeom>
              <a:avLst/>
              <a:gdLst/>
              <a:ahLst/>
              <a:cxnLst/>
              <a:rect l="l" t="t" r="r" b="b"/>
              <a:pathLst>
                <a:path w="881507" h="2768600">
                  <a:moveTo>
                    <a:pt x="0" y="2149348"/>
                  </a:moveTo>
                  <a:lnTo>
                    <a:pt x="18669" y="2097151"/>
                  </a:lnTo>
                  <a:lnTo>
                    <a:pt x="63119" y="2072259"/>
                  </a:lnTo>
                  <a:lnTo>
                    <a:pt x="93599" y="2072005"/>
                  </a:lnTo>
                  <a:lnTo>
                    <a:pt x="121666" y="2082927"/>
                  </a:lnTo>
                  <a:lnTo>
                    <a:pt x="143637" y="2104898"/>
                  </a:lnTo>
                  <a:lnTo>
                    <a:pt x="362966" y="2431542"/>
                  </a:lnTo>
                  <a:lnTo>
                    <a:pt x="362966" y="0"/>
                  </a:lnTo>
                  <a:lnTo>
                    <a:pt x="519684" y="0"/>
                  </a:lnTo>
                  <a:lnTo>
                    <a:pt x="519684" y="2431542"/>
                  </a:lnTo>
                  <a:lnTo>
                    <a:pt x="739013" y="2104898"/>
                  </a:lnTo>
                  <a:lnTo>
                    <a:pt x="762000" y="2082927"/>
                  </a:lnTo>
                  <a:lnTo>
                    <a:pt x="789940" y="2072005"/>
                  </a:lnTo>
                  <a:lnTo>
                    <a:pt x="819785" y="2072259"/>
                  </a:lnTo>
                  <a:lnTo>
                    <a:pt x="848614" y="2084070"/>
                  </a:lnTo>
                  <a:lnTo>
                    <a:pt x="870585" y="2107057"/>
                  </a:lnTo>
                  <a:lnTo>
                    <a:pt x="881507" y="2134997"/>
                  </a:lnTo>
                  <a:lnTo>
                    <a:pt x="881253" y="2164842"/>
                  </a:lnTo>
                  <a:lnTo>
                    <a:pt x="506476" y="2732024"/>
                  </a:lnTo>
                  <a:lnTo>
                    <a:pt x="460248" y="2766187"/>
                  </a:lnTo>
                  <a:lnTo>
                    <a:pt x="441198" y="2768600"/>
                  </a:lnTo>
                  <a:lnTo>
                    <a:pt x="422148" y="2766187"/>
                  </a:lnTo>
                  <a:lnTo>
                    <a:pt x="375920" y="2734564"/>
                  </a:lnTo>
                  <a:lnTo>
                    <a:pt x="13081" y="2193798"/>
                  </a:lnTo>
                  <a:lnTo>
                    <a:pt x="889" y="2161032"/>
                  </a:lnTo>
                  <a:lnTo>
                    <a:pt x="0" y="2149348"/>
                  </a:lnTo>
                  <a:close/>
                </a:path>
              </a:pathLst>
            </a:custGeom>
            <a:solidFill>
              <a:srgbClr val="535353"/>
            </a:solidFill>
          </p:spPr>
          <p:txBody>
            <a:bodyPr/>
            <a:lstStyle/>
            <a:p>
              <a:endParaRPr lang="en-PT"/>
            </a:p>
          </p:txBody>
        </p:sp>
      </p:grpSp>
      <p:sp>
        <p:nvSpPr>
          <p:cNvPr id="12" name="TextBox 12"/>
          <p:cNvSpPr txBox="1"/>
          <p:nvPr/>
        </p:nvSpPr>
        <p:spPr>
          <a:xfrm>
            <a:off x="4909085" y="9588315"/>
            <a:ext cx="220774" cy="413649"/>
          </a:xfrm>
          <a:prstGeom prst="rect">
            <a:avLst/>
          </a:prstGeom>
        </p:spPr>
        <p:txBody>
          <a:bodyPr lIns="0" tIns="0" rIns="0" bIns="0" rtlCol="0" anchor="t">
            <a:spAutoFit/>
          </a:bodyPr>
          <a:lstStyle/>
          <a:p>
            <a:pPr algn="l">
              <a:lnSpc>
                <a:spcPts val="3152"/>
              </a:lnSpc>
            </a:pPr>
            <a:r>
              <a:rPr lang="en-US" sz="2626" spc="377">
                <a:solidFill>
                  <a:srgbClr val="000000"/>
                </a:solidFill>
                <a:latin typeface="Tahoma"/>
                <a:ea typeface="Tahoma"/>
                <a:cs typeface="Tahoma"/>
                <a:sym typeface="Tahoma"/>
              </a:rPr>
              <a:t>z</a:t>
            </a:r>
          </a:p>
        </p:txBody>
      </p:sp>
      <p:sp>
        <p:nvSpPr>
          <p:cNvPr id="13" name="TextBox 13"/>
          <p:cNvSpPr txBox="1"/>
          <p:nvPr/>
        </p:nvSpPr>
        <p:spPr>
          <a:xfrm rot="-5400000">
            <a:off x="383056" y="6660819"/>
            <a:ext cx="1721312" cy="430025"/>
          </a:xfrm>
          <a:prstGeom prst="rect">
            <a:avLst/>
          </a:prstGeom>
        </p:spPr>
        <p:txBody>
          <a:bodyPr lIns="0" tIns="0" rIns="0" bIns="0" rtlCol="0" anchor="t">
            <a:spAutoFit/>
          </a:bodyPr>
          <a:lstStyle/>
          <a:p>
            <a:pPr algn="l">
              <a:lnSpc>
                <a:spcPts val="3152"/>
              </a:lnSpc>
            </a:pPr>
            <a:r>
              <a:rPr lang="en-US" sz="2626" spc="95">
                <a:solidFill>
                  <a:srgbClr val="000000"/>
                </a:solidFill>
                <a:latin typeface="Tahoma"/>
                <a:ea typeface="Tahoma"/>
                <a:cs typeface="Tahoma"/>
                <a:sym typeface="Tahoma"/>
              </a:rPr>
              <a:t>Sigmoid(z)</a:t>
            </a:r>
          </a:p>
        </p:txBody>
      </p:sp>
      <p:sp>
        <p:nvSpPr>
          <p:cNvPr id="14" name="TextBox 14"/>
          <p:cNvSpPr txBox="1"/>
          <p:nvPr/>
        </p:nvSpPr>
        <p:spPr>
          <a:xfrm>
            <a:off x="9501177" y="5785641"/>
            <a:ext cx="1109937" cy="413649"/>
          </a:xfrm>
          <a:prstGeom prst="rect">
            <a:avLst/>
          </a:prstGeom>
        </p:spPr>
        <p:txBody>
          <a:bodyPr lIns="0" tIns="0" rIns="0" bIns="0" rtlCol="0" anchor="t">
            <a:spAutoFit/>
          </a:bodyPr>
          <a:lstStyle/>
          <a:p>
            <a:pPr algn="l">
              <a:lnSpc>
                <a:spcPts val="3152"/>
              </a:lnSpc>
            </a:pPr>
            <a:r>
              <a:rPr lang="en-US" sz="2626" spc="257">
                <a:solidFill>
                  <a:srgbClr val="000000"/>
                </a:solidFill>
                <a:latin typeface="Tahoma"/>
                <a:ea typeface="Tahoma"/>
                <a:cs typeface="Tahoma"/>
                <a:sym typeface="Tahoma"/>
              </a:rPr>
              <a:t>Class 1</a:t>
            </a:r>
          </a:p>
        </p:txBody>
      </p:sp>
      <p:sp>
        <p:nvSpPr>
          <p:cNvPr id="15" name="TextBox 15"/>
          <p:cNvSpPr txBox="1"/>
          <p:nvPr/>
        </p:nvSpPr>
        <p:spPr>
          <a:xfrm>
            <a:off x="9553334" y="7680109"/>
            <a:ext cx="1177261" cy="413649"/>
          </a:xfrm>
          <a:prstGeom prst="rect">
            <a:avLst/>
          </a:prstGeom>
        </p:spPr>
        <p:txBody>
          <a:bodyPr lIns="0" tIns="0" rIns="0" bIns="0" rtlCol="0" anchor="t">
            <a:spAutoFit/>
          </a:bodyPr>
          <a:lstStyle/>
          <a:p>
            <a:pPr algn="l">
              <a:lnSpc>
                <a:spcPts val="3152"/>
              </a:lnSpc>
            </a:pPr>
            <a:r>
              <a:rPr lang="en-US" sz="2626" spc="257">
                <a:solidFill>
                  <a:srgbClr val="000000"/>
                </a:solidFill>
                <a:latin typeface="Tahoma"/>
                <a:ea typeface="Tahoma"/>
                <a:cs typeface="Tahoma"/>
                <a:sym typeface="Tahoma"/>
              </a:rPr>
              <a:t>Class 0</a:t>
            </a:r>
          </a:p>
        </p:txBody>
      </p:sp>
      <p:sp>
        <p:nvSpPr>
          <p:cNvPr id="16" name="TextBox 1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58545" y="7028488"/>
            <a:ext cx="18288000" cy="5810401"/>
            <a:chOff x="0" y="0"/>
            <a:chExt cx="2833290" cy="900183"/>
          </a:xfrm>
        </p:grpSpPr>
        <p:sp>
          <p:nvSpPr>
            <p:cNvPr id="4" name="Freeform 4"/>
            <p:cNvSpPr/>
            <p:nvPr/>
          </p:nvSpPr>
          <p:spPr>
            <a:xfrm>
              <a:off x="0" y="0"/>
              <a:ext cx="2833290" cy="900183"/>
            </a:xfrm>
            <a:custGeom>
              <a:avLst/>
              <a:gdLst/>
              <a:ahLst/>
              <a:cxnLst/>
              <a:rect l="l" t="t" r="r" b="b"/>
              <a:pathLst>
                <a:path w="2833290" h="900183">
                  <a:moveTo>
                    <a:pt x="0" y="0"/>
                  </a:moveTo>
                  <a:lnTo>
                    <a:pt x="2833290" y="0"/>
                  </a:lnTo>
                  <a:lnTo>
                    <a:pt x="2833290" y="900183"/>
                  </a:lnTo>
                  <a:lnTo>
                    <a:pt x="0" y="900183"/>
                  </a:lnTo>
                  <a:close/>
                </a:path>
              </a:pathLst>
            </a:custGeom>
            <a:blipFill>
              <a:blip r:embed="rId4"/>
              <a:stretch>
                <a:fillRect t="-109699"/>
              </a:stretch>
            </a:blipFill>
          </p:spPr>
          <p:txBody>
            <a:bodyPr/>
            <a:lstStyle/>
            <a:p>
              <a:endParaRPr lang="en-PT"/>
            </a:p>
          </p:txBody>
        </p:sp>
      </p:grpSp>
      <p:sp>
        <p:nvSpPr>
          <p:cNvPr id="5" name="Freeform 5"/>
          <p:cNvSpPr/>
          <p:nvPr/>
        </p:nvSpPr>
        <p:spPr>
          <a:xfrm>
            <a:off x="10874004" y="4442524"/>
            <a:ext cx="5628735" cy="970046"/>
          </a:xfrm>
          <a:custGeom>
            <a:avLst/>
            <a:gdLst/>
            <a:ahLst/>
            <a:cxnLst/>
            <a:rect l="l" t="t" r="r" b="b"/>
            <a:pathLst>
              <a:path w="5628735" h="970046">
                <a:moveTo>
                  <a:pt x="0" y="0"/>
                </a:moveTo>
                <a:lnTo>
                  <a:pt x="5628735" y="0"/>
                </a:lnTo>
                <a:lnTo>
                  <a:pt x="5628735" y="970046"/>
                </a:lnTo>
                <a:lnTo>
                  <a:pt x="0" y="970046"/>
                </a:lnTo>
                <a:lnTo>
                  <a:pt x="0" y="0"/>
                </a:lnTo>
                <a:close/>
              </a:path>
            </a:pathLst>
          </a:custGeom>
          <a:blipFill>
            <a:blip r:embed="rId5"/>
            <a:stretch>
              <a:fillRect t="-21" b="-21"/>
            </a:stretch>
          </a:blipFill>
        </p:spPr>
        <p:txBody>
          <a:bodyPr/>
          <a:lstStyle/>
          <a:p>
            <a:endParaRPr lang="en-PT"/>
          </a:p>
        </p:txBody>
      </p:sp>
      <p:sp>
        <p:nvSpPr>
          <p:cNvPr id="6" name="TextBox 6"/>
          <p:cNvSpPr txBox="1"/>
          <p:nvPr/>
        </p:nvSpPr>
        <p:spPr>
          <a:xfrm>
            <a:off x="1524000" y="1347937"/>
            <a:ext cx="15557091"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F1 SCORE</a:t>
            </a:r>
          </a:p>
        </p:txBody>
      </p:sp>
      <p:sp>
        <p:nvSpPr>
          <p:cNvPr id="7" name="TextBox 7"/>
          <p:cNvSpPr txBox="1"/>
          <p:nvPr/>
        </p:nvSpPr>
        <p:spPr>
          <a:xfrm>
            <a:off x="1524000" y="3058106"/>
            <a:ext cx="14978739" cy="877105"/>
          </a:xfrm>
          <a:prstGeom prst="rect">
            <a:avLst/>
          </a:prstGeom>
        </p:spPr>
        <p:txBody>
          <a:bodyPr lIns="0" tIns="0" rIns="0" bIns="0" rtlCol="0" anchor="t">
            <a:spAutoFit/>
          </a:bodyPr>
          <a:lstStyle/>
          <a:p>
            <a:pPr algn="l">
              <a:lnSpc>
                <a:spcPts val="3401"/>
              </a:lnSpc>
            </a:pPr>
            <a:r>
              <a:rPr lang="en-US" sz="2464">
                <a:solidFill>
                  <a:srgbClr val="000000"/>
                </a:solidFill>
                <a:latin typeface="Poppins"/>
                <a:ea typeface="Poppins"/>
                <a:cs typeface="Poppins"/>
                <a:sym typeface="Poppins"/>
              </a:rPr>
              <a:t>A Trade-off between both such that the algorithm doesn't improve too much one of them at the expense of the other</a:t>
            </a:r>
          </a:p>
        </p:txBody>
      </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5" name="Freeform 5"/>
          <p:cNvSpPr/>
          <p:nvPr/>
        </p:nvSpPr>
        <p:spPr>
          <a:xfrm>
            <a:off x="1524000" y="5143500"/>
            <a:ext cx="5810779" cy="4655887"/>
          </a:xfrm>
          <a:custGeom>
            <a:avLst/>
            <a:gdLst/>
            <a:ahLst/>
            <a:cxnLst/>
            <a:rect l="l" t="t" r="r" b="b"/>
            <a:pathLst>
              <a:path w="5810779" h="4655887">
                <a:moveTo>
                  <a:pt x="0" y="0"/>
                </a:moveTo>
                <a:lnTo>
                  <a:pt x="5810779" y="0"/>
                </a:lnTo>
                <a:lnTo>
                  <a:pt x="5810779" y="4655887"/>
                </a:lnTo>
                <a:lnTo>
                  <a:pt x="0" y="4655887"/>
                </a:lnTo>
                <a:lnTo>
                  <a:pt x="0" y="0"/>
                </a:lnTo>
                <a:close/>
              </a:path>
            </a:pathLst>
          </a:custGeom>
          <a:blipFill>
            <a:blip r:embed="rId4"/>
            <a:stretch>
              <a:fillRect/>
            </a:stretch>
          </a:blipFill>
        </p:spPr>
        <p:txBody>
          <a:bodyPr/>
          <a:lstStyle/>
          <a:p>
            <a:endParaRPr lang="en-PT"/>
          </a:p>
        </p:txBody>
      </p:sp>
      <p:sp>
        <p:nvSpPr>
          <p:cNvPr id="6" name="TextBox 6"/>
          <p:cNvSpPr txBox="1"/>
          <p:nvPr/>
        </p:nvSpPr>
        <p:spPr>
          <a:xfrm>
            <a:off x="1524000" y="1347937"/>
            <a:ext cx="7422025"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SUPERVISED: SHOULD I PLAY GOLF?</a:t>
            </a:r>
          </a:p>
        </p:txBody>
      </p:sp>
      <p:sp>
        <p:nvSpPr>
          <p:cNvPr id="7" name="TextBox 7"/>
          <p:cNvSpPr txBox="1"/>
          <p:nvPr/>
        </p:nvSpPr>
        <p:spPr>
          <a:xfrm>
            <a:off x="1524000" y="2951333"/>
            <a:ext cx="7422025" cy="1305730"/>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The objective is to predict if based on the weather conditions of a particular day, we should go play Golf?</a:t>
            </a:r>
          </a:p>
        </p:txBody>
      </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9" name="Freeform 6">
            <a:extLst>
              <a:ext uri="{FF2B5EF4-FFF2-40B4-BE49-F238E27FC236}">
                <a16:creationId xmlns:a16="http://schemas.microsoft.com/office/drawing/2014/main" id="{E6345371-B7D7-7CA4-0B88-4F415914436F}"/>
              </a:ext>
            </a:extLst>
          </p:cNvPr>
          <p:cNvSpPr/>
          <p:nvPr/>
        </p:nvSpPr>
        <p:spPr>
          <a:xfrm>
            <a:off x="9144000" y="1331775"/>
            <a:ext cx="6283292" cy="7349982"/>
          </a:xfrm>
          <a:custGeom>
            <a:avLst/>
            <a:gdLst/>
            <a:ahLst/>
            <a:cxnLst/>
            <a:rect l="l" t="t" r="r" b="b"/>
            <a:pathLst>
              <a:path w="6283292" h="7349982">
                <a:moveTo>
                  <a:pt x="0" y="0"/>
                </a:moveTo>
                <a:lnTo>
                  <a:pt x="6283293" y="0"/>
                </a:lnTo>
                <a:lnTo>
                  <a:pt x="6283293" y="7349982"/>
                </a:lnTo>
                <a:lnTo>
                  <a:pt x="0" y="7349982"/>
                </a:lnTo>
                <a:lnTo>
                  <a:pt x="0" y="0"/>
                </a:lnTo>
                <a:close/>
              </a:path>
            </a:pathLst>
          </a:custGeom>
          <a:blipFill>
            <a:blip r:embed="rId5"/>
            <a:stretch>
              <a:fillRect r="-22107"/>
            </a:stretch>
          </a:blipFill>
        </p:spPr>
        <p:txBody>
          <a:bodyPr/>
          <a:lstStyle/>
          <a:p>
            <a:endParaRPr lang="en-PT"/>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8975978" cy="21644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ROC CURVE</a:t>
            </a:r>
          </a:p>
        </p:txBody>
      </p:sp>
      <p:grpSp>
        <p:nvGrpSpPr>
          <p:cNvPr id="4" name="Group 4"/>
          <p:cNvGrpSpPr/>
          <p:nvPr/>
        </p:nvGrpSpPr>
        <p:grpSpPr>
          <a:xfrm>
            <a:off x="11035395" y="0"/>
            <a:ext cx="7941848" cy="10287000"/>
            <a:chOff x="0" y="0"/>
            <a:chExt cx="10589130" cy="13716000"/>
          </a:xfrm>
        </p:grpSpPr>
        <p:sp>
          <p:nvSpPr>
            <p:cNvPr id="5" name="Freeform 5"/>
            <p:cNvSpPr/>
            <p:nvPr/>
          </p:nvSpPr>
          <p:spPr>
            <a:xfrm>
              <a:off x="0" y="0"/>
              <a:ext cx="10589085" cy="13716000"/>
            </a:xfrm>
            <a:custGeom>
              <a:avLst/>
              <a:gdLst/>
              <a:ahLst/>
              <a:cxnLst/>
              <a:rect l="l" t="t" r="r" b="b"/>
              <a:pathLst>
                <a:path w="10589085" h="13716000">
                  <a:moveTo>
                    <a:pt x="0" y="0"/>
                  </a:moveTo>
                  <a:lnTo>
                    <a:pt x="10589085" y="0"/>
                  </a:lnTo>
                  <a:lnTo>
                    <a:pt x="10589085" y="13716000"/>
                  </a:lnTo>
                  <a:lnTo>
                    <a:pt x="0" y="13716000"/>
                  </a:lnTo>
                  <a:close/>
                </a:path>
              </a:pathLst>
            </a:custGeom>
            <a:solidFill>
              <a:srgbClr val="EEEEEE"/>
            </a:solidFill>
          </p:spPr>
          <p:txBody>
            <a:bodyPr/>
            <a:lstStyle/>
            <a:p>
              <a:endParaRPr lang="en-PT"/>
            </a:p>
          </p:txBody>
        </p:sp>
      </p:grpSp>
      <p:sp>
        <p:nvSpPr>
          <p:cNvPr id="6" name="TextBox 6"/>
          <p:cNvSpPr txBox="1"/>
          <p:nvPr/>
        </p:nvSpPr>
        <p:spPr>
          <a:xfrm>
            <a:off x="11530880" y="4340299"/>
            <a:ext cx="6118695" cy="419862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It is a plot of the false positive rate (x-axis) versus the true positive rate (y-axis) for a number of different candidate threshold values between 0.0 and 1.0. Put another way, it plots the false alarm rate versus the hit rate.</a:t>
            </a:r>
          </a:p>
        </p:txBody>
      </p:sp>
      <p:sp>
        <p:nvSpPr>
          <p:cNvPr id="7" name="Freeform 7"/>
          <p:cNvSpPr/>
          <p:nvPr/>
        </p:nvSpPr>
        <p:spPr>
          <a:xfrm>
            <a:off x="1524000" y="4109830"/>
            <a:ext cx="7239036" cy="5185042"/>
          </a:xfrm>
          <a:custGeom>
            <a:avLst/>
            <a:gdLst/>
            <a:ahLst/>
            <a:cxnLst/>
            <a:rect l="l" t="t" r="r" b="b"/>
            <a:pathLst>
              <a:path w="7239036" h="5185042">
                <a:moveTo>
                  <a:pt x="0" y="0"/>
                </a:moveTo>
                <a:lnTo>
                  <a:pt x="7239036" y="0"/>
                </a:lnTo>
                <a:lnTo>
                  <a:pt x="7239036" y="5185043"/>
                </a:lnTo>
                <a:lnTo>
                  <a:pt x="0" y="5185043"/>
                </a:lnTo>
                <a:lnTo>
                  <a:pt x="0" y="0"/>
                </a:lnTo>
                <a:close/>
              </a:path>
            </a:pathLst>
          </a:custGeom>
          <a:blipFill>
            <a:blip r:embed="rId4"/>
            <a:stretch>
              <a:fillRect t="-779" b="-18"/>
            </a:stretch>
          </a:blipFill>
        </p:spPr>
        <p:txBody>
          <a:bodyPr/>
          <a:lstStyle/>
          <a:p>
            <a:endParaRPr lang="en-PT"/>
          </a:p>
        </p:txBody>
      </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5460254" y="1680784"/>
            <a:ext cx="2512404" cy="2175629"/>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87" r="-14987"/>
              </a:stretch>
            </a:blipFill>
          </p:spPr>
          <p:txBody>
            <a:bodyPr/>
            <a:lstStyle/>
            <a:p>
              <a:endParaRPr lang="en-PT"/>
            </a:p>
          </p:txBody>
        </p:sp>
      </p:grpSp>
      <p:grpSp>
        <p:nvGrpSpPr>
          <p:cNvPr id="5" name="Group 5"/>
          <p:cNvGrpSpPr/>
          <p:nvPr/>
        </p:nvGrpSpPr>
        <p:grpSpPr>
          <a:xfrm>
            <a:off x="15460254" y="4339099"/>
            <a:ext cx="2512404" cy="217562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5421" r="-5421"/>
              </a:stretch>
            </a:blipFill>
          </p:spPr>
          <p:txBody>
            <a:bodyPr/>
            <a:lstStyle/>
            <a:p>
              <a:endParaRPr lang="en-PT"/>
            </a:p>
          </p:txBody>
        </p:sp>
      </p:grpSp>
      <p:grpSp>
        <p:nvGrpSpPr>
          <p:cNvPr id="7" name="Group 7"/>
          <p:cNvGrpSpPr/>
          <p:nvPr/>
        </p:nvGrpSpPr>
        <p:grpSpPr>
          <a:xfrm>
            <a:off x="13196685" y="5677445"/>
            <a:ext cx="2512404" cy="217562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46" r="-14946"/>
              </a:stretch>
            </a:blipFill>
          </p:spPr>
          <p:txBody>
            <a:bodyPr/>
            <a:lstStyle/>
            <a:p>
              <a:endParaRPr lang="en-PT"/>
            </a:p>
          </p:txBody>
        </p:sp>
      </p:grpSp>
      <p:grpSp>
        <p:nvGrpSpPr>
          <p:cNvPr id="9" name="Group 9"/>
          <p:cNvGrpSpPr/>
          <p:nvPr/>
        </p:nvGrpSpPr>
        <p:grpSpPr>
          <a:xfrm>
            <a:off x="13196685" y="2999538"/>
            <a:ext cx="2512404" cy="217562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p:spPr>
          <p:txBody>
            <a:bodyPr/>
            <a:lstStyle/>
            <a:p>
              <a:endParaRPr lang="en-PT"/>
            </a:p>
          </p:txBody>
        </p:sp>
      </p:grpSp>
      <p:grpSp>
        <p:nvGrpSpPr>
          <p:cNvPr id="11" name="Group 11"/>
          <p:cNvGrpSpPr/>
          <p:nvPr/>
        </p:nvGrpSpPr>
        <p:grpSpPr>
          <a:xfrm>
            <a:off x="15460254" y="7000503"/>
            <a:ext cx="2512404" cy="2175629"/>
            <a:chOff x="0" y="0"/>
            <a:chExt cx="4282440" cy="3708400"/>
          </a:xfrm>
        </p:grpSpPr>
        <p:sp>
          <p:nvSpPr>
            <p:cNvPr id="12" name="Freeform 1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9276" r="-19276"/>
              </a:stretch>
            </a:blipFill>
          </p:spPr>
          <p:txBody>
            <a:bodyPr/>
            <a:lstStyle/>
            <a:p>
              <a:endParaRPr lang="en-PT"/>
            </a:p>
          </p:txBody>
        </p:sp>
      </p:grpSp>
      <p:sp>
        <p:nvSpPr>
          <p:cNvPr id="13" name="TextBox 13"/>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
        <p:nvSpPr>
          <p:cNvPr id="14" name="TextBox 14"/>
          <p:cNvSpPr txBox="1"/>
          <p:nvPr/>
        </p:nvSpPr>
        <p:spPr>
          <a:xfrm>
            <a:off x="1524000" y="3250066"/>
            <a:ext cx="10822783" cy="4306105"/>
          </a:xfrm>
          <a:prstGeom prst="rect">
            <a:avLst/>
          </a:prstGeom>
        </p:spPr>
        <p:txBody>
          <a:bodyPr lIns="0" tIns="0" rIns="0" bIns="0" rtlCol="0" anchor="t">
            <a:spAutoFit/>
          </a:bodyPr>
          <a:lstStyle/>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KNN </a:t>
            </a:r>
            <a:r>
              <a:rPr lang="en-US" sz="2464">
                <a:solidFill>
                  <a:srgbClr val="2DC5FA"/>
                </a:solidFill>
                <a:latin typeface="Poppins Bold"/>
                <a:ea typeface="Poppins Bold"/>
                <a:cs typeface="Poppins Bold"/>
                <a:sym typeface="Poppins Bold"/>
              </a:rPr>
              <a:t>(Regression Friendly) (Multi Class)</a:t>
            </a:r>
          </a:p>
          <a:p>
            <a:pPr algn="l">
              <a:lnSpc>
                <a:spcPts val="3401"/>
              </a:lnSpc>
            </a:pPr>
            <a:endParaRPr lang="en-US" sz="2464">
              <a:solidFill>
                <a:srgbClr val="2DC5FA"/>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Logistic Regression</a:t>
            </a:r>
          </a:p>
          <a:p>
            <a:pPr algn="l">
              <a:lnSpc>
                <a:spcPts val="3401"/>
              </a:lnSpc>
            </a:pPr>
            <a:endParaRPr lang="en-US" sz="2464">
              <a:solidFill>
                <a:srgbClr val="1B1918"/>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Decision Trees</a:t>
            </a:r>
            <a:r>
              <a:rPr lang="en-US" sz="2464">
                <a:solidFill>
                  <a:srgbClr val="2DC5FA"/>
                </a:solidFill>
                <a:latin typeface="Poppins Bold"/>
                <a:ea typeface="Poppins Bold"/>
                <a:cs typeface="Poppins Bold"/>
                <a:sym typeface="Poppins Bold"/>
              </a:rPr>
              <a:t> (Regression Friendly) (Multi Class)</a:t>
            </a:r>
          </a:p>
          <a:p>
            <a:pPr algn="l">
              <a:lnSpc>
                <a:spcPts val="3401"/>
              </a:lnSpc>
            </a:pPr>
            <a:endParaRPr lang="en-US" sz="2464">
              <a:solidFill>
                <a:srgbClr val="2DC5FA"/>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Naive-Bayes Classifier </a:t>
            </a:r>
            <a:r>
              <a:rPr lang="en-US" sz="2464">
                <a:solidFill>
                  <a:srgbClr val="2DC5FA"/>
                </a:solidFill>
                <a:latin typeface="Poppins Bold"/>
                <a:ea typeface="Poppins Bold"/>
                <a:cs typeface="Poppins Bold"/>
                <a:sym typeface="Poppins Bold"/>
              </a:rPr>
              <a:t>(Multi Class)</a:t>
            </a:r>
          </a:p>
          <a:p>
            <a:pPr algn="l">
              <a:lnSpc>
                <a:spcPts val="3401"/>
              </a:lnSpc>
            </a:pPr>
            <a:endParaRPr lang="en-US" sz="2464">
              <a:solidFill>
                <a:srgbClr val="2DC5FA"/>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Support Vector Machine (SVM)</a:t>
            </a:r>
          </a:p>
          <a:p>
            <a:pPr algn="l">
              <a:lnSpc>
                <a:spcPts val="3401"/>
              </a:lnSpc>
            </a:pPr>
            <a:endParaRPr lang="en-US" sz="2464">
              <a:solidFill>
                <a:srgbClr val="1B1918"/>
              </a:solidFill>
              <a:latin typeface="Poppins Bold"/>
              <a:ea typeface="Poppins Bold"/>
              <a:cs typeface="Poppins Bold"/>
              <a:sym typeface="Poppins Bold"/>
            </a:endParaRPr>
          </a:p>
        </p:txBody>
      </p:sp>
      <p:sp>
        <p:nvSpPr>
          <p:cNvPr id="15" name="TextBox 15"/>
          <p:cNvSpPr txBox="1"/>
          <p:nvPr/>
        </p:nvSpPr>
        <p:spPr>
          <a:xfrm>
            <a:off x="1524000" y="1347937"/>
            <a:ext cx="12267397"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CLASSIFICATION ALGORITHMS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
        <p:nvSpPr>
          <p:cNvPr id="4" name="TextBox 4"/>
          <p:cNvSpPr txBox="1"/>
          <p:nvPr/>
        </p:nvSpPr>
        <p:spPr>
          <a:xfrm>
            <a:off x="1852555" y="3245590"/>
            <a:ext cx="7620000" cy="3448855"/>
          </a:xfrm>
          <a:prstGeom prst="rect">
            <a:avLst/>
          </a:prstGeom>
        </p:spPr>
        <p:txBody>
          <a:bodyPr lIns="0" tIns="0" rIns="0" bIns="0" rtlCol="0" anchor="t">
            <a:spAutoFit/>
          </a:bodyPr>
          <a:lstStyle/>
          <a:p>
            <a:pPr algn="l">
              <a:lnSpc>
                <a:spcPts val="3401"/>
              </a:lnSpc>
            </a:pPr>
            <a:r>
              <a:rPr lang="en-US" sz="2464" dirty="0">
                <a:solidFill>
                  <a:srgbClr val="009600"/>
                </a:solidFill>
                <a:latin typeface="Poppins Bold"/>
                <a:ea typeface="Poppins Bold"/>
                <a:cs typeface="Poppins Bold"/>
                <a:sym typeface="Poppins Bold"/>
              </a:rPr>
              <a:t>K- </a:t>
            </a:r>
            <a:r>
              <a:rPr lang="en-US" sz="2464" dirty="0">
                <a:solidFill>
                  <a:srgbClr val="2DC5FA"/>
                </a:solidFill>
                <a:latin typeface="Poppins Bold"/>
                <a:ea typeface="Poppins Bold"/>
                <a:cs typeface="Poppins Bold"/>
                <a:sym typeface="Poppins Bold"/>
              </a:rPr>
              <a:t>Nearest </a:t>
            </a:r>
            <a:r>
              <a:rPr lang="en-US" sz="2464" dirty="0" err="1">
                <a:solidFill>
                  <a:srgbClr val="009600"/>
                </a:solidFill>
                <a:latin typeface="Poppins Bold"/>
                <a:ea typeface="Poppins Bold"/>
                <a:cs typeface="Poppins Bold"/>
                <a:sym typeface="Poppins Bold"/>
              </a:rPr>
              <a:t>N</a:t>
            </a:r>
            <a:r>
              <a:rPr lang="en-US" sz="2464" dirty="0" err="1">
                <a:solidFill>
                  <a:srgbClr val="2DC5FA"/>
                </a:solidFill>
                <a:latin typeface="Poppins Bold"/>
                <a:ea typeface="Poppins Bold"/>
                <a:cs typeface="Poppins Bold"/>
                <a:sym typeface="Poppins Bold"/>
              </a:rPr>
              <a:t>eighbours</a:t>
            </a:r>
            <a:r>
              <a:rPr lang="en-US" sz="2464" dirty="0">
                <a:solidFill>
                  <a:srgbClr val="2DC5FA"/>
                </a:solidFill>
                <a:latin typeface="Poppins Bold"/>
                <a:ea typeface="Poppins Bold"/>
                <a:cs typeface="Poppins Bold"/>
                <a:sym typeface="Poppins Bold"/>
              </a:rPr>
              <a:t> </a:t>
            </a:r>
            <a:r>
              <a:rPr lang="en-US" sz="2464" dirty="0">
                <a:solidFill>
                  <a:srgbClr val="009600"/>
                </a:solidFill>
                <a:latin typeface="Poppins Bold"/>
                <a:ea typeface="Poppins Bold"/>
                <a:cs typeface="Poppins Bold"/>
                <a:sym typeface="Poppins Bold"/>
              </a:rPr>
              <a:t>(KNN)</a:t>
            </a:r>
          </a:p>
          <a:p>
            <a:pPr algn="l">
              <a:lnSpc>
                <a:spcPts val="3401"/>
              </a:lnSpc>
            </a:pPr>
            <a:endParaRPr lang="en-US" sz="2464" dirty="0">
              <a:solidFill>
                <a:srgbClr val="009600"/>
              </a:solidFill>
              <a:latin typeface="Poppins Bold"/>
              <a:ea typeface="Poppins Bold"/>
              <a:cs typeface="Poppins Bold"/>
              <a:sym typeface="Poppins Bold"/>
            </a:endParaRPr>
          </a:p>
          <a:p>
            <a:pPr algn="l">
              <a:lnSpc>
                <a:spcPts val="3401"/>
              </a:lnSpc>
            </a:pPr>
            <a:r>
              <a:rPr lang="en-US" sz="2464" dirty="0">
                <a:solidFill>
                  <a:srgbClr val="2DC5FA"/>
                </a:solidFill>
                <a:latin typeface="Poppins Bold"/>
                <a:ea typeface="Poppins Bold"/>
                <a:cs typeface="Poppins Bold"/>
                <a:sym typeface="Poppins Bold"/>
              </a:rPr>
              <a:t>The Copy-Cat of the </a:t>
            </a:r>
            <a:r>
              <a:rPr lang="en-US" sz="2464" dirty="0" err="1">
                <a:solidFill>
                  <a:srgbClr val="2DC5FA"/>
                </a:solidFill>
                <a:latin typeface="Poppins Bold"/>
                <a:ea typeface="Poppins Bold"/>
                <a:cs typeface="Poppins Bold"/>
                <a:sym typeface="Poppins Bold"/>
              </a:rPr>
              <a:t>Neighbours</a:t>
            </a:r>
            <a:endParaRPr lang="en-US" sz="2464" dirty="0">
              <a:solidFill>
                <a:srgbClr val="2DC5FA"/>
              </a:solidFill>
              <a:latin typeface="Poppins Bold"/>
              <a:ea typeface="Poppins Bold"/>
              <a:cs typeface="Poppins Bold"/>
              <a:sym typeface="Poppins Bold"/>
            </a:endParaRPr>
          </a:p>
          <a:p>
            <a:pPr algn="l">
              <a:lnSpc>
                <a:spcPts val="3401"/>
              </a:lnSpc>
            </a:pPr>
            <a:endParaRPr lang="en-US" sz="2464" dirty="0">
              <a:solidFill>
                <a:srgbClr val="2DC5FA"/>
              </a:solidFill>
              <a:latin typeface="Poppins Bold"/>
              <a:ea typeface="Poppins Bold"/>
              <a:cs typeface="Poppins Bold"/>
              <a:sym typeface="Poppins Bold"/>
            </a:endParaRPr>
          </a:p>
          <a:p>
            <a:pPr algn="l">
              <a:lnSpc>
                <a:spcPts val="3401"/>
              </a:lnSpc>
            </a:pPr>
            <a:r>
              <a:rPr lang="en-US" sz="2464" dirty="0">
                <a:solidFill>
                  <a:srgbClr val="2DC5FA"/>
                </a:solidFill>
                <a:latin typeface="Poppins Bold"/>
                <a:ea typeface="Poppins Bold"/>
                <a:cs typeface="Poppins Bold"/>
                <a:sym typeface="Poppins Bold"/>
              </a:rPr>
              <a:t>Hyperparameters: </a:t>
            </a:r>
          </a:p>
          <a:p>
            <a:pPr marL="1064301" lvl="2" indent="-354767" algn="l">
              <a:lnSpc>
                <a:spcPts val="3401"/>
              </a:lnSpc>
              <a:buFont typeface="Arial"/>
              <a:buChar char="⚬"/>
            </a:pPr>
            <a:r>
              <a:rPr lang="en-US" sz="2464" dirty="0">
                <a:solidFill>
                  <a:srgbClr val="2DC5FA"/>
                </a:solidFill>
                <a:latin typeface="Poppins Bold"/>
                <a:ea typeface="Poppins Bold"/>
                <a:cs typeface="Poppins Bold"/>
                <a:sym typeface="Poppins Bold"/>
              </a:rPr>
              <a:t>K - # of </a:t>
            </a:r>
            <a:r>
              <a:rPr lang="en-US" sz="2464" dirty="0" err="1">
                <a:solidFill>
                  <a:srgbClr val="2DC5FA"/>
                </a:solidFill>
                <a:latin typeface="Poppins Bold"/>
                <a:ea typeface="Poppins Bold"/>
                <a:cs typeface="Poppins Bold"/>
                <a:sym typeface="Poppins Bold"/>
              </a:rPr>
              <a:t>neighbours</a:t>
            </a:r>
            <a:r>
              <a:rPr lang="en-US" sz="2464" dirty="0">
                <a:solidFill>
                  <a:srgbClr val="2DC5FA"/>
                </a:solidFill>
                <a:latin typeface="Poppins Bold"/>
                <a:ea typeface="Poppins Bold"/>
                <a:cs typeface="Poppins Bold"/>
                <a:sym typeface="Poppins Bold"/>
              </a:rPr>
              <a:t> </a:t>
            </a:r>
          </a:p>
          <a:p>
            <a:pPr marL="1064301" lvl="2" indent="-354767" algn="l">
              <a:lnSpc>
                <a:spcPts val="3401"/>
              </a:lnSpc>
              <a:buFont typeface="Arial"/>
              <a:buChar char="⚬"/>
            </a:pPr>
            <a:r>
              <a:rPr lang="en-US" sz="2464" dirty="0">
                <a:solidFill>
                  <a:srgbClr val="2DC5FA"/>
                </a:solidFill>
                <a:latin typeface="Poppins Bold"/>
                <a:ea typeface="Poppins Bold"/>
                <a:cs typeface="Poppins Bold"/>
                <a:sym typeface="Poppins Bold"/>
              </a:rPr>
              <a:t>Method of weight of </a:t>
            </a:r>
            <a:r>
              <a:rPr lang="en-US" sz="2464" dirty="0" err="1">
                <a:solidFill>
                  <a:srgbClr val="2DC5FA"/>
                </a:solidFill>
                <a:latin typeface="Poppins Bold"/>
                <a:ea typeface="Poppins Bold"/>
                <a:cs typeface="Poppins Bold"/>
                <a:sym typeface="Poppins Bold"/>
              </a:rPr>
              <a:t>neighbours</a:t>
            </a:r>
            <a:endParaRPr lang="en-US" sz="2464" dirty="0">
              <a:solidFill>
                <a:srgbClr val="2DC5FA"/>
              </a:solidFill>
              <a:latin typeface="Poppins Bold"/>
              <a:ea typeface="Poppins Bold"/>
              <a:cs typeface="Poppins Bold"/>
              <a:sym typeface="Poppins Bold"/>
            </a:endParaRPr>
          </a:p>
          <a:p>
            <a:pPr algn="l">
              <a:lnSpc>
                <a:spcPts val="3401"/>
              </a:lnSpc>
            </a:pPr>
            <a:endParaRPr lang="en-US" sz="2464" dirty="0">
              <a:solidFill>
                <a:srgbClr val="2DC5FA"/>
              </a:solidFill>
              <a:latin typeface="Poppins Bold"/>
              <a:ea typeface="Poppins Bold"/>
              <a:cs typeface="Poppins Bold"/>
              <a:sym typeface="Poppins Bold"/>
            </a:endParaRPr>
          </a:p>
        </p:txBody>
      </p:sp>
      <p:sp>
        <p:nvSpPr>
          <p:cNvPr id="5" name="TextBox 5"/>
          <p:cNvSpPr txBox="1"/>
          <p:nvPr/>
        </p:nvSpPr>
        <p:spPr>
          <a:xfrm>
            <a:off x="1524000" y="1347937"/>
            <a:ext cx="12267397"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CLASSIFICATION ALGORITHMS</a:t>
            </a:r>
          </a:p>
        </p:txBody>
      </p:sp>
      <p:grpSp>
        <p:nvGrpSpPr>
          <p:cNvPr id="6" name="Group 6"/>
          <p:cNvGrpSpPr/>
          <p:nvPr/>
        </p:nvGrpSpPr>
        <p:grpSpPr>
          <a:xfrm>
            <a:off x="11325110" y="2835585"/>
            <a:ext cx="5481104" cy="5820933"/>
            <a:chOff x="0" y="0"/>
            <a:chExt cx="7308139" cy="7761244"/>
          </a:xfrm>
        </p:grpSpPr>
        <p:sp>
          <p:nvSpPr>
            <p:cNvPr id="7" name="Freeform 7"/>
            <p:cNvSpPr/>
            <p:nvPr/>
          </p:nvSpPr>
          <p:spPr>
            <a:xfrm>
              <a:off x="0" y="0"/>
              <a:ext cx="7308088" cy="7761224"/>
            </a:xfrm>
            <a:custGeom>
              <a:avLst/>
              <a:gdLst/>
              <a:ahLst/>
              <a:cxnLst/>
              <a:rect l="l" t="t" r="r" b="b"/>
              <a:pathLst>
                <a:path w="7308088" h="7761224">
                  <a:moveTo>
                    <a:pt x="0" y="0"/>
                  </a:moveTo>
                  <a:lnTo>
                    <a:pt x="7308088" y="0"/>
                  </a:lnTo>
                  <a:lnTo>
                    <a:pt x="7308088" y="7761224"/>
                  </a:lnTo>
                  <a:lnTo>
                    <a:pt x="0" y="7761224"/>
                  </a:lnTo>
                  <a:lnTo>
                    <a:pt x="0" y="0"/>
                  </a:lnTo>
                  <a:close/>
                </a:path>
              </a:pathLst>
            </a:custGeom>
            <a:blipFill>
              <a:blip r:embed="rId4"/>
              <a:stretch>
                <a:fillRect/>
              </a:stretch>
            </a:blipFill>
          </p:spPr>
          <p:txBody>
            <a:bodyPr/>
            <a:lstStyle/>
            <a:p>
              <a:endParaRPr lang="en-PT"/>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K NEAREST NEIGHBOURS</a:t>
            </a:r>
          </a:p>
        </p:txBody>
      </p:sp>
      <p:grpSp>
        <p:nvGrpSpPr>
          <p:cNvPr id="4" name="Group 4"/>
          <p:cNvGrpSpPr/>
          <p:nvPr/>
        </p:nvGrpSpPr>
        <p:grpSpPr>
          <a:xfrm>
            <a:off x="11035395" y="0"/>
            <a:ext cx="7941848" cy="10287000"/>
            <a:chOff x="0" y="0"/>
            <a:chExt cx="10589130" cy="13716000"/>
          </a:xfrm>
        </p:grpSpPr>
        <p:sp>
          <p:nvSpPr>
            <p:cNvPr id="5" name="Freeform 5"/>
            <p:cNvSpPr/>
            <p:nvPr/>
          </p:nvSpPr>
          <p:spPr>
            <a:xfrm>
              <a:off x="0" y="0"/>
              <a:ext cx="10589085" cy="13716000"/>
            </a:xfrm>
            <a:custGeom>
              <a:avLst/>
              <a:gdLst/>
              <a:ahLst/>
              <a:cxnLst/>
              <a:rect l="l" t="t" r="r" b="b"/>
              <a:pathLst>
                <a:path w="10589085" h="13716000">
                  <a:moveTo>
                    <a:pt x="0" y="0"/>
                  </a:moveTo>
                  <a:lnTo>
                    <a:pt x="10589085" y="0"/>
                  </a:lnTo>
                  <a:lnTo>
                    <a:pt x="10589085" y="13716000"/>
                  </a:lnTo>
                  <a:lnTo>
                    <a:pt x="0" y="13716000"/>
                  </a:lnTo>
                  <a:close/>
                </a:path>
              </a:pathLst>
            </a:custGeom>
            <a:solidFill>
              <a:srgbClr val="EEEEEE"/>
            </a:solidFill>
          </p:spPr>
          <p:txBody>
            <a:bodyPr/>
            <a:lstStyle/>
            <a:p>
              <a:endParaRPr lang="en-PT"/>
            </a:p>
          </p:txBody>
        </p:sp>
      </p:grpSp>
      <p:sp>
        <p:nvSpPr>
          <p:cNvPr id="6" name="TextBox 6"/>
          <p:cNvSpPr txBox="1"/>
          <p:nvPr/>
        </p:nvSpPr>
        <p:spPr>
          <a:xfrm>
            <a:off x="11530880" y="4340299"/>
            <a:ext cx="6118695" cy="105537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Example of Overfitting and training vs test tradeoff</a:t>
            </a:r>
          </a:p>
        </p:txBody>
      </p:sp>
      <p:grpSp>
        <p:nvGrpSpPr>
          <p:cNvPr id="7" name="Group 7"/>
          <p:cNvGrpSpPr/>
          <p:nvPr/>
        </p:nvGrpSpPr>
        <p:grpSpPr>
          <a:xfrm>
            <a:off x="1524000" y="3389113"/>
            <a:ext cx="8194557" cy="5340810"/>
            <a:chOff x="0" y="0"/>
            <a:chExt cx="10926076" cy="7121080"/>
          </a:xfrm>
        </p:grpSpPr>
        <p:sp>
          <p:nvSpPr>
            <p:cNvPr id="8" name="Freeform 8"/>
            <p:cNvSpPr/>
            <p:nvPr/>
          </p:nvSpPr>
          <p:spPr>
            <a:xfrm>
              <a:off x="0" y="0"/>
              <a:ext cx="10926064" cy="7121017"/>
            </a:xfrm>
            <a:custGeom>
              <a:avLst/>
              <a:gdLst/>
              <a:ahLst/>
              <a:cxnLst/>
              <a:rect l="l" t="t" r="r" b="b"/>
              <a:pathLst>
                <a:path w="10926064" h="7121017">
                  <a:moveTo>
                    <a:pt x="0" y="0"/>
                  </a:moveTo>
                  <a:lnTo>
                    <a:pt x="10926064" y="0"/>
                  </a:lnTo>
                  <a:lnTo>
                    <a:pt x="10926064" y="7121017"/>
                  </a:lnTo>
                  <a:lnTo>
                    <a:pt x="0" y="7121017"/>
                  </a:lnTo>
                  <a:lnTo>
                    <a:pt x="0" y="0"/>
                  </a:lnTo>
                  <a:close/>
                </a:path>
              </a:pathLst>
            </a:custGeom>
            <a:blipFill>
              <a:blip r:embed="rId4"/>
              <a:stretch>
                <a:fillRect/>
              </a:stretch>
            </a:blipFill>
          </p:spPr>
          <p:txBody>
            <a:bodyPr/>
            <a:lstStyle/>
            <a:p>
              <a:endParaRPr lang="en-PT"/>
            </a:p>
          </p:txBody>
        </p:sp>
      </p:grpSp>
      <p:sp>
        <p:nvSpPr>
          <p:cNvPr id="9" name="TextBox 9"/>
          <p:cNvSpPr txBox="1"/>
          <p:nvPr/>
        </p:nvSpPr>
        <p:spPr>
          <a:xfrm>
            <a:off x="3445748" y="9201150"/>
            <a:ext cx="6272809" cy="529989"/>
          </a:xfrm>
          <a:prstGeom prst="rect">
            <a:avLst/>
          </a:prstGeom>
        </p:spPr>
        <p:txBody>
          <a:bodyPr lIns="0" tIns="0" rIns="0" bIns="0" rtlCol="0" anchor="t">
            <a:spAutoFit/>
          </a:bodyPr>
          <a:lstStyle/>
          <a:p>
            <a:pPr algn="r">
              <a:lnSpc>
                <a:spcPts val="4073"/>
              </a:lnSpc>
            </a:pPr>
            <a:r>
              <a:rPr lang="en-US" sz="2908">
                <a:solidFill>
                  <a:srgbClr val="000000"/>
                </a:solidFill>
                <a:latin typeface="Fredoka"/>
                <a:ea typeface="Fredoka"/>
                <a:cs typeface="Fredoka"/>
                <a:sym typeface="Fredoka"/>
              </a:rPr>
              <a:t>go to colab</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5476875"/>
            <a:ext cx="18977243" cy="4810125"/>
            <a:chOff x="0" y="0"/>
            <a:chExt cx="25302990" cy="6413500"/>
          </a:xfrm>
        </p:grpSpPr>
        <p:sp>
          <p:nvSpPr>
            <p:cNvPr id="4" name="Freeform 4"/>
            <p:cNvSpPr/>
            <p:nvPr/>
          </p:nvSpPr>
          <p:spPr>
            <a:xfrm>
              <a:off x="0" y="0"/>
              <a:ext cx="25302882" cy="6413500"/>
            </a:xfrm>
            <a:custGeom>
              <a:avLst/>
              <a:gdLst/>
              <a:ahLst/>
              <a:cxnLst/>
              <a:rect l="l" t="t" r="r" b="b"/>
              <a:pathLst>
                <a:path w="25302882" h="6413500">
                  <a:moveTo>
                    <a:pt x="0" y="0"/>
                  </a:moveTo>
                  <a:lnTo>
                    <a:pt x="25302882" y="0"/>
                  </a:lnTo>
                  <a:lnTo>
                    <a:pt x="25302882" y="6413500"/>
                  </a:lnTo>
                  <a:lnTo>
                    <a:pt x="0" y="6413500"/>
                  </a:lnTo>
                  <a:close/>
                </a:path>
              </a:pathLst>
            </a:custGeom>
            <a:solidFill>
              <a:srgbClr val="EEEEEE"/>
            </a:solidFill>
          </p:spPr>
          <p:txBody>
            <a:bodyPr/>
            <a:lstStyle/>
            <a:p>
              <a:endParaRPr lang="en-PT"/>
            </a:p>
          </p:txBody>
        </p:sp>
      </p:grpSp>
      <p:sp>
        <p:nvSpPr>
          <p:cNvPr id="5" name="Freeform 5"/>
          <p:cNvSpPr/>
          <p:nvPr/>
        </p:nvSpPr>
        <p:spPr>
          <a:xfrm>
            <a:off x="2557570" y="800100"/>
            <a:ext cx="3501321" cy="4114800"/>
          </a:xfrm>
          <a:custGeom>
            <a:avLst/>
            <a:gdLst/>
            <a:ahLst/>
            <a:cxnLst/>
            <a:rect l="l" t="t" r="r" b="b"/>
            <a:pathLst>
              <a:path w="3501321" h="4114800">
                <a:moveTo>
                  <a:pt x="0" y="0"/>
                </a:moveTo>
                <a:lnTo>
                  <a:pt x="3501321" y="0"/>
                </a:lnTo>
                <a:lnTo>
                  <a:pt x="3501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2358852" y="6816287"/>
            <a:ext cx="14259539" cy="2116831"/>
          </a:xfrm>
          <a:prstGeom prst="rect">
            <a:avLst/>
          </a:prstGeom>
        </p:spPr>
        <p:txBody>
          <a:bodyPr lIns="0" tIns="0" rIns="0" bIns="0" rtlCol="0" anchor="t">
            <a:spAutoFit/>
          </a:bodyPr>
          <a:lstStyle/>
          <a:p>
            <a:pPr algn="l">
              <a:lnSpc>
                <a:spcPts val="7871"/>
              </a:lnSpc>
            </a:pPr>
            <a:r>
              <a:rPr lang="en-US" sz="8199">
                <a:solidFill>
                  <a:srgbClr val="212121"/>
                </a:solidFill>
                <a:latin typeface="Poppins Bold"/>
                <a:ea typeface="Poppins Bold"/>
                <a:cs typeface="Poppins Bold"/>
                <a:sym typeface="Poppins Bold"/>
              </a:rPr>
              <a:t>Jupyter Notebook on this Algorithm</a:t>
            </a:r>
          </a:p>
        </p:txBody>
      </p:sp>
      <p:sp>
        <p:nvSpPr>
          <p:cNvPr id="7" name="TextBox 7"/>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302157" y="0"/>
            <a:ext cx="7675086" cy="10287000"/>
            <a:chOff x="0" y="0"/>
            <a:chExt cx="10233448" cy="13716000"/>
          </a:xfrm>
        </p:grpSpPr>
        <p:sp>
          <p:nvSpPr>
            <p:cNvPr id="4" name="Freeform 4"/>
            <p:cNvSpPr/>
            <p:nvPr/>
          </p:nvSpPr>
          <p:spPr>
            <a:xfrm>
              <a:off x="0" y="0"/>
              <a:ext cx="10233404" cy="13716000"/>
            </a:xfrm>
            <a:custGeom>
              <a:avLst/>
              <a:gdLst/>
              <a:ahLst/>
              <a:cxnLst/>
              <a:rect l="l" t="t" r="r" b="b"/>
              <a:pathLst>
                <a:path w="10233404" h="13716000">
                  <a:moveTo>
                    <a:pt x="0" y="0"/>
                  </a:moveTo>
                  <a:lnTo>
                    <a:pt x="10233404" y="0"/>
                  </a:lnTo>
                  <a:lnTo>
                    <a:pt x="10233404" y="13716000"/>
                  </a:lnTo>
                  <a:lnTo>
                    <a:pt x="0" y="13716000"/>
                  </a:lnTo>
                  <a:close/>
                </a:path>
              </a:pathLst>
            </a:custGeom>
            <a:solidFill>
              <a:srgbClr val="EEEEEE"/>
            </a:solidFill>
          </p:spPr>
          <p:txBody>
            <a:bodyPr/>
            <a:lstStyle/>
            <a:p>
              <a:endParaRPr lang="en-PT"/>
            </a:p>
          </p:txBody>
        </p:sp>
      </p:grpSp>
      <p:grpSp>
        <p:nvGrpSpPr>
          <p:cNvPr id="5" name="Group 5"/>
          <p:cNvGrpSpPr/>
          <p:nvPr/>
        </p:nvGrpSpPr>
        <p:grpSpPr>
          <a:xfrm>
            <a:off x="1028700" y="3241076"/>
            <a:ext cx="9852221" cy="4930727"/>
            <a:chOff x="0" y="0"/>
            <a:chExt cx="13136295" cy="6574303"/>
          </a:xfrm>
        </p:grpSpPr>
        <p:sp>
          <p:nvSpPr>
            <p:cNvPr id="6" name="Freeform 6"/>
            <p:cNvSpPr/>
            <p:nvPr/>
          </p:nvSpPr>
          <p:spPr>
            <a:xfrm>
              <a:off x="0" y="0"/>
              <a:ext cx="13136245" cy="6574282"/>
            </a:xfrm>
            <a:custGeom>
              <a:avLst/>
              <a:gdLst/>
              <a:ahLst/>
              <a:cxnLst/>
              <a:rect l="l" t="t" r="r" b="b"/>
              <a:pathLst>
                <a:path w="13136245" h="6574282">
                  <a:moveTo>
                    <a:pt x="0" y="0"/>
                  </a:moveTo>
                  <a:lnTo>
                    <a:pt x="13136245" y="0"/>
                  </a:lnTo>
                  <a:lnTo>
                    <a:pt x="13136245" y="6574282"/>
                  </a:lnTo>
                  <a:lnTo>
                    <a:pt x="0" y="6574282"/>
                  </a:lnTo>
                  <a:lnTo>
                    <a:pt x="0" y="0"/>
                  </a:lnTo>
                  <a:close/>
                </a:path>
              </a:pathLst>
            </a:custGeom>
            <a:blipFill>
              <a:blip r:embed="rId4"/>
              <a:stretch>
                <a:fillRect/>
              </a:stretch>
            </a:blipFill>
          </p:spPr>
          <p:txBody>
            <a:bodyPr/>
            <a:lstStyle/>
            <a:p>
              <a:endParaRPr lang="en-PT"/>
            </a:p>
          </p:txBody>
        </p:sp>
      </p:grpSp>
      <p:sp>
        <p:nvSpPr>
          <p:cNvPr id="7" name="Freeform 7"/>
          <p:cNvSpPr/>
          <p:nvPr/>
        </p:nvSpPr>
        <p:spPr>
          <a:xfrm>
            <a:off x="14275253" y="1028700"/>
            <a:ext cx="2412176" cy="2140806"/>
          </a:xfrm>
          <a:custGeom>
            <a:avLst/>
            <a:gdLst/>
            <a:ahLst/>
            <a:cxnLst/>
            <a:rect l="l" t="t" r="r" b="b"/>
            <a:pathLst>
              <a:path w="2412176" h="2140806">
                <a:moveTo>
                  <a:pt x="0" y="0"/>
                </a:moveTo>
                <a:lnTo>
                  <a:pt x="2412176" y="0"/>
                </a:lnTo>
                <a:lnTo>
                  <a:pt x="2412176" y="2140806"/>
                </a:lnTo>
                <a:lnTo>
                  <a:pt x="0" y="21408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T"/>
          </a:p>
        </p:txBody>
      </p:sp>
      <p:sp>
        <p:nvSpPr>
          <p:cNvPr id="8" name="TextBox 8"/>
          <p:cNvSpPr txBox="1"/>
          <p:nvPr/>
        </p:nvSpPr>
        <p:spPr>
          <a:xfrm>
            <a:off x="1524000"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a:t>
            </a:r>
          </a:p>
        </p:txBody>
      </p:sp>
      <p:sp>
        <p:nvSpPr>
          <p:cNvPr id="9" name="TextBox 9"/>
          <p:cNvSpPr txBox="1"/>
          <p:nvPr/>
        </p:nvSpPr>
        <p:spPr>
          <a:xfrm>
            <a:off x="11679081" y="4399580"/>
            <a:ext cx="6118695" cy="419862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Binary Classification Algorithm</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000000"/>
                </a:solidFill>
                <a:latin typeface="Poppins Bold"/>
                <a:ea typeface="Poppins Bold"/>
                <a:cs typeface="Poppins Bold"/>
                <a:sym typeface="Poppins Bold"/>
              </a:rPr>
              <a:t>Takes in numerical inputs and</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000000"/>
                </a:solidFill>
                <a:latin typeface="Poppins Bold"/>
                <a:ea typeface="Poppins Bold"/>
                <a:cs typeface="Poppins Bold"/>
                <a:sym typeface="Poppins Bold"/>
              </a:rPr>
              <a:t> </a:t>
            </a:r>
            <a:r>
              <a:rPr lang="en-US" sz="3000">
                <a:solidFill>
                  <a:srgbClr val="2DC5FA"/>
                </a:solidFill>
                <a:latin typeface="Poppins Bold"/>
                <a:ea typeface="Poppins Bold"/>
                <a:cs typeface="Poppins Bold"/>
                <a:sym typeface="Poppins Bold"/>
              </a:rPr>
              <a:t>Hyperparameter:</a:t>
            </a:r>
            <a:r>
              <a:rPr lang="en-US" sz="3000">
                <a:solidFill>
                  <a:srgbClr val="000000"/>
                </a:solidFill>
                <a:latin typeface="Poppins Bold"/>
                <a:ea typeface="Poppins Bold"/>
                <a:cs typeface="Poppins Bold"/>
                <a:sym typeface="Poppins Bold"/>
              </a:rPr>
              <a:t> Decision Boundary</a:t>
            </a:r>
          </a:p>
        </p:txBody>
      </p:sp>
      <p:sp>
        <p:nvSpPr>
          <p:cNvPr id="10" name="TextBox 10"/>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2267397"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a:t>
            </a:r>
          </a:p>
        </p:txBody>
      </p:sp>
      <p:grpSp>
        <p:nvGrpSpPr>
          <p:cNvPr id="4" name="Group 4"/>
          <p:cNvGrpSpPr/>
          <p:nvPr/>
        </p:nvGrpSpPr>
        <p:grpSpPr>
          <a:xfrm>
            <a:off x="1257238" y="2535687"/>
            <a:ext cx="13649310" cy="5215627"/>
            <a:chOff x="0" y="0"/>
            <a:chExt cx="18199079" cy="6954169"/>
          </a:xfrm>
        </p:grpSpPr>
        <p:sp>
          <p:nvSpPr>
            <p:cNvPr id="5" name="Freeform 5"/>
            <p:cNvSpPr/>
            <p:nvPr/>
          </p:nvSpPr>
          <p:spPr>
            <a:xfrm>
              <a:off x="0" y="0"/>
              <a:ext cx="18199114" cy="6954139"/>
            </a:xfrm>
            <a:custGeom>
              <a:avLst/>
              <a:gdLst/>
              <a:ahLst/>
              <a:cxnLst/>
              <a:rect l="l" t="t" r="r" b="b"/>
              <a:pathLst>
                <a:path w="18199114" h="6954139">
                  <a:moveTo>
                    <a:pt x="0" y="0"/>
                  </a:moveTo>
                  <a:lnTo>
                    <a:pt x="18199114" y="0"/>
                  </a:lnTo>
                  <a:lnTo>
                    <a:pt x="18199114" y="6954139"/>
                  </a:lnTo>
                  <a:lnTo>
                    <a:pt x="0" y="6954139"/>
                  </a:lnTo>
                  <a:lnTo>
                    <a:pt x="0" y="0"/>
                  </a:lnTo>
                  <a:close/>
                </a:path>
              </a:pathLst>
            </a:custGeom>
            <a:blipFill>
              <a:blip r:embed="rId4"/>
              <a:stretch>
                <a:fillRect t="-5338" b="-5339"/>
              </a:stretch>
            </a:blipFill>
          </p:spPr>
          <p:txBody>
            <a:bodyPr/>
            <a:lstStyle/>
            <a:p>
              <a:endParaRPr lang="en-PT"/>
            </a:p>
          </p:txBody>
        </p:sp>
      </p:grpSp>
      <p:sp>
        <p:nvSpPr>
          <p:cNvPr id="6" name="TextBox 6"/>
          <p:cNvSpPr txBox="1"/>
          <p:nvPr/>
        </p:nvSpPr>
        <p:spPr>
          <a:xfrm>
            <a:off x="10211047" y="6666695"/>
            <a:ext cx="10822783" cy="259160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Steps: </a:t>
            </a: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Perform usual linear Regression</a:t>
            </a: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Pass result through sigmoid function</a:t>
            </a: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Compare result to decision boundary</a:t>
            </a: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Make Prediction</a:t>
            </a:r>
          </a:p>
          <a:p>
            <a:pPr algn="l">
              <a:lnSpc>
                <a:spcPts val="3401"/>
              </a:lnSpc>
            </a:pPr>
            <a:endParaRPr lang="en-US" sz="2464">
              <a:solidFill>
                <a:srgbClr val="1B1918"/>
              </a:solidFill>
              <a:latin typeface="Poppins Bold"/>
              <a:ea typeface="Poppins Bold"/>
              <a:cs typeface="Poppins Bold"/>
              <a:sym typeface="Poppins Bold"/>
            </a:endParaRPr>
          </a:p>
        </p:txBody>
      </p:sp>
      <p:sp>
        <p:nvSpPr>
          <p:cNvPr id="7" name="TextBox 7"/>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2712000"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LINEAR REGRESSION STEP</a:t>
            </a:r>
          </a:p>
        </p:txBody>
      </p:sp>
      <p:sp>
        <p:nvSpPr>
          <p:cNvPr id="4" name="TextBox 4"/>
          <p:cNvSpPr txBox="1"/>
          <p:nvPr/>
        </p:nvSpPr>
        <p:spPr>
          <a:xfrm>
            <a:off x="8947047" y="5067300"/>
            <a:ext cx="7977324" cy="259160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Here there is the need to optimize the parameters of the linear regression</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2DC5FA"/>
                </a:solidFill>
                <a:latin typeface="Poppins Bold"/>
                <a:ea typeface="Poppins Bold"/>
                <a:cs typeface="Poppins Bold"/>
                <a:sym typeface="Poppins Bold"/>
              </a:rPr>
              <a:t>But do we compare z directly to something?</a:t>
            </a:r>
          </a:p>
          <a:p>
            <a:pPr algn="l">
              <a:lnSpc>
                <a:spcPts val="3401"/>
              </a:lnSpc>
            </a:pPr>
            <a:r>
              <a:rPr lang="en-US" sz="2464">
                <a:solidFill>
                  <a:srgbClr val="FF1616"/>
                </a:solidFill>
                <a:latin typeface="Poppins Bold"/>
                <a:ea typeface="Poppins Bold"/>
                <a:cs typeface="Poppins Bold"/>
                <a:sym typeface="Poppins Bold"/>
              </a:rPr>
              <a:t>NO</a:t>
            </a:r>
          </a:p>
          <a:p>
            <a:pPr algn="l">
              <a:lnSpc>
                <a:spcPts val="3401"/>
              </a:lnSpc>
            </a:pPr>
            <a:endParaRPr lang="en-US" sz="2464">
              <a:solidFill>
                <a:srgbClr val="FF1616"/>
              </a:solidFill>
              <a:latin typeface="Poppins Bold"/>
              <a:ea typeface="Poppins Bold"/>
              <a:cs typeface="Poppins Bold"/>
              <a:sym typeface="Poppins Bold"/>
            </a:endParaRPr>
          </a:p>
        </p:txBody>
      </p:sp>
      <p:grpSp>
        <p:nvGrpSpPr>
          <p:cNvPr id="5" name="Group 5"/>
          <p:cNvGrpSpPr/>
          <p:nvPr/>
        </p:nvGrpSpPr>
        <p:grpSpPr>
          <a:xfrm>
            <a:off x="1524000" y="4204652"/>
            <a:ext cx="4400893" cy="3351843"/>
            <a:chOff x="0" y="0"/>
            <a:chExt cx="5867857" cy="4469124"/>
          </a:xfrm>
        </p:grpSpPr>
        <p:sp>
          <p:nvSpPr>
            <p:cNvPr id="6" name="Freeform 6"/>
            <p:cNvSpPr/>
            <p:nvPr/>
          </p:nvSpPr>
          <p:spPr>
            <a:xfrm>
              <a:off x="0" y="0"/>
              <a:ext cx="5867908" cy="4469130"/>
            </a:xfrm>
            <a:custGeom>
              <a:avLst/>
              <a:gdLst/>
              <a:ahLst/>
              <a:cxnLst/>
              <a:rect l="l" t="t" r="r" b="b"/>
              <a:pathLst>
                <a:path w="5867908" h="4469130">
                  <a:moveTo>
                    <a:pt x="0" y="0"/>
                  </a:moveTo>
                  <a:lnTo>
                    <a:pt x="5867908" y="0"/>
                  </a:lnTo>
                  <a:lnTo>
                    <a:pt x="5867908" y="4469130"/>
                  </a:lnTo>
                  <a:lnTo>
                    <a:pt x="0" y="4469130"/>
                  </a:lnTo>
                  <a:lnTo>
                    <a:pt x="0" y="0"/>
                  </a:lnTo>
                  <a:close/>
                </a:path>
              </a:pathLst>
            </a:custGeom>
            <a:blipFill>
              <a:blip r:embed="rId4"/>
              <a:stretch>
                <a:fillRect/>
              </a:stretch>
            </a:blipFill>
          </p:spPr>
          <p:txBody>
            <a:bodyPr/>
            <a:lstStyle/>
            <a:p>
              <a:endParaRPr lang="en-PT"/>
            </a:p>
          </p:txBody>
        </p:sp>
      </p:grpSp>
      <p:grpSp>
        <p:nvGrpSpPr>
          <p:cNvPr id="7" name="Group 7"/>
          <p:cNvGrpSpPr/>
          <p:nvPr/>
        </p:nvGrpSpPr>
        <p:grpSpPr>
          <a:xfrm>
            <a:off x="8700063" y="3433406"/>
            <a:ext cx="5906946" cy="819987"/>
            <a:chOff x="0" y="0"/>
            <a:chExt cx="7875928" cy="1093316"/>
          </a:xfrm>
        </p:grpSpPr>
        <p:sp>
          <p:nvSpPr>
            <p:cNvPr id="8" name="Freeform 8"/>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5"/>
              <a:stretch>
                <a:fillRect b="2"/>
              </a:stretch>
            </a:blipFill>
          </p:spPr>
          <p:txBody>
            <a:bodyPr/>
            <a:lstStyle/>
            <a:p>
              <a:endParaRPr lang="en-PT"/>
            </a:p>
          </p:txBody>
        </p:sp>
      </p:gr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3093306"/>
            <a:ext cx="9379116" cy="53149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This is where things become Nonlinear</a:t>
            </a:r>
          </a:p>
        </p:txBody>
      </p:sp>
      <p:grpSp>
        <p:nvGrpSpPr>
          <p:cNvPr id="4" name="Group 4"/>
          <p:cNvGrpSpPr/>
          <p:nvPr/>
        </p:nvGrpSpPr>
        <p:grpSpPr>
          <a:xfrm>
            <a:off x="1524000" y="4266193"/>
            <a:ext cx="7710905" cy="5285287"/>
            <a:chOff x="0" y="0"/>
            <a:chExt cx="10281207" cy="7047049"/>
          </a:xfrm>
        </p:grpSpPr>
        <p:sp>
          <p:nvSpPr>
            <p:cNvPr id="5" name="Freeform 5"/>
            <p:cNvSpPr/>
            <p:nvPr/>
          </p:nvSpPr>
          <p:spPr>
            <a:xfrm>
              <a:off x="0" y="0"/>
              <a:ext cx="10281158" cy="7047103"/>
            </a:xfrm>
            <a:custGeom>
              <a:avLst/>
              <a:gdLst/>
              <a:ahLst/>
              <a:cxnLst/>
              <a:rect l="l" t="t" r="r" b="b"/>
              <a:pathLst>
                <a:path w="10281158" h="7047103">
                  <a:moveTo>
                    <a:pt x="0" y="0"/>
                  </a:moveTo>
                  <a:lnTo>
                    <a:pt x="10281158" y="0"/>
                  </a:lnTo>
                  <a:lnTo>
                    <a:pt x="10281158" y="7047103"/>
                  </a:lnTo>
                  <a:lnTo>
                    <a:pt x="0" y="7047103"/>
                  </a:lnTo>
                  <a:lnTo>
                    <a:pt x="0" y="0"/>
                  </a:lnTo>
                  <a:close/>
                </a:path>
              </a:pathLst>
            </a:custGeom>
            <a:blipFill>
              <a:blip r:embed="rId4"/>
              <a:stretch>
                <a:fillRect l="-1853" r="-1854"/>
              </a:stretch>
            </a:blipFill>
          </p:spPr>
          <p:txBody>
            <a:bodyPr/>
            <a:lstStyle/>
            <a:p>
              <a:endParaRPr lang="en-PT"/>
            </a:p>
          </p:txBody>
        </p:sp>
      </p:grpSp>
      <p:grpSp>
        <p:nvGrpSpPr>
          <p:cNvPr id="6" name="Group 6"/>
          <p:cNvGrpSpPr/>
          <p:nvPr/>
        </p:nvGrpSpPr>
        <p:grpSpPr>
          <a:xfrm>
            <a:off x="11107419" y="8183720"/>
            <a:ext cx="5906946" cy="819987"/>
            <a:chOff x="0" y="0"/>
            <a:chExt cx="7875928" cy="1093316"/>
          </a:xfrm>
        </p:grpSpPr>
        <p:sp>
          <p:nvSpPr>
            <p:cNvPr id="7" name="Freeform 7"/>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5"/>
              <a:stretch>
                <a:fillRect b="2"/>
              </a:stretch>
            </a:blipFill>
          </p:spPr>
          <p:txBody>
            <a:bodyPr/>
            <a:lstStyle/>
            <a:p>
              <a:endParaRPr lang="en-PT"/>
            </a:p>
          </p:txBody>
        </p:sp>
      </p:grpSp>
      <p:grpSp>
        <p:nvGrpSpPr>
          <p:cNvPr id="8" name="Group 8"/>
          <p:cNvGrpSpPr/>
          <p:nvPr/>
        </p:nvGrpSpPr>
        <p:grpSpPr>
          <a:xfrm>
            <a:off x="13882965" y="1028700"/>
            <a:ext cx="3592941" cy="3111325"/>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865" r="-14865"/>
              </a:stretch>
            </a:blipFill>
          </p:spPr>
          <p:txBody>
            <a:bodyPr/>
            <a:lstStyle/>
            <a:p>
              <a:endParaRPr lang="en-PT"/>
            </a:p>
          </p:txBody>
        </p:sp>
      </p:grpSp>
      <p:grpSp>
        <p:nvGrpSpPr>
          <p:cNvPr id="10" name="Group 10"/>
          <p:cNvGrpSpPr/>
          <p:nvPr/>
        </p:nvGrpSpPr>
        <p:grpSpPr>
          <a:xfrm>
            <a:off x="13882965" y="4830304"/>
            <a:ext cx="3592941" cy="3111325"/>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p:spPr>
          <p:txBody>
            <a:bodyPr/>
            <a:lstStyle/>
            <a:p>
              <a:endParaRPr lang="en-PT"/>
            </a:p>
          </p:txBody>
        </p:sp>
      </p:grpSp>
      <p:grpSp>
        <p:nvGrpSpPr>
          <p:cNvPr id="12" name="Group 12"/>
          <p:cNvGrpSpPr/>
          <p:nvPr/>
        </p:nvGrpSpPr>
        <p:grpSpPr>
          <a:xfrm>
            <a:off x="10645878" y="2914624"/>
            <a:ext cx="3592941" cy="3111325"/>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3673" r="-13673"/>
              </a:stretch>
            </a:blipFill>
          </p:spPr>
          <p:txBody>
            <a:bodyPr/>
            <a:lstStyle/>
            <a:p>
              <a:endParaRPr lang="en-PT"/>
            </a:p>
          </p:txBody>
        </p:sp>
      </p:grpSp>
      <p:sp>
        <p:nvSpPr>
          <p:cNvPr id="14" name="TextBox 14"/>
          <p:cNvSpPr txBox="1"/>
          <p:nvPr/>
        </p:nvSpPr>
        <p:spPr>
          <a:xfrm>
            <a:off x="1524000"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SIGMOID FUNCTION</a:t>
            </a:r>
          </a:p>
        </p:txBody>
      </p:sp>
      <p:sp>
        <p:nvSpPr>
          <p:cNvPr id="15" name="TextBox 15"/>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0243828" y="0"/>
            <a:ext cx="8372614" cy="10287000"/>
          </a:xfrm>
          <a:custGeom>
            <a:avLst/>
            <a:gdLst/>
            <a:ahLst/>
            <a:cxnLst/>
            <a:rect l="l" t="t" r="r" b="b"/>
            <a:pathLst>
              <a:path w="8372614" h="10287000">
                <a:moveTo>
                  <a:pt x="0" y="0"/>
                </a:moveTo>
                <a:lnTo>
                  <a:pt x="8372614" y="0"/>
                </a:lnTo>
                <a:lnTo>
                  <a:pt x="8372614" y="10287000"/>
                </a:lnTo>
                <a:lnTo>
                  <a:pt x="0" y="10287000"/>
                </a:lnTo>
                <a:lnTo>
                  <a:pt x="0" y="0"/>
                </a:lnTo>
                <a:close/>
              </a:path>
            </a:pathLst>
          </a:custGeom>
          <a:blipFill>
            <a:blip r:embed="rId4"/>
            <a:stretch>
              <a:fillRect l="-36440" r="-47857"/>
            </a:stretch>
          </a:blipFill>
        </p:spPr>
        <p:txBody>
          <a:bodyPr/>
          <a:lstStyle/>
          <a:p>
            <a:endParaRPr lang="en-PT"/>
          </a:p>
        </p:txBody>
      </p:sp>
      <p:sp>
        <p:nvSpPr>
          <p:cNvPr id="4" name="TextBox 4"/>
          <p:cNvSpPr txBox="1"/>
          <p:nvPr/>
        </p:nvSpPr>
        <p:spPr>
          <a:xfrm>
            <a:off x="1524000" y="1347937"/>
            <a:ext cx="1130489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a:t>
            </a:r>
          </a:p>
        </p:txBody>
      </p:sp>
      <p:sp>
        <p:nvSpPr>
          <p:cNvPr id="7" name="Freeform 7"/>
          <p:cNvSpPr/>
          <p:nvPr/>
        </p:nvSpPr>
        <p:spPr>
          <a:xfrm>
            <a:off x="2268794" y="2892354"/>
            <a:ext cx="3987517" cy="2294693"/>
          </a:xfrm>
          <a:custGeom>
            <a:avLst/>
            <a:gdLst/>
            <a:ahLst/>
            <a:cxnLst/>
            <a:rect l="l" t="t" r="r" b="b"/>
            <a:pathLst>
              <a:path w="3987517" h="2294693">
                <a:moveTo>
                  <a:pt x="0" y="0"/>
                </a:moveTo>
                <a:lnTo>
                  <a:pt x="3987517" y="0"/>
                </a:lnTo>
                <a:lnTo>
                  <a:pt x="3987517" y="2294693"/>
                </a:lnTo>
                <a:lnTo>
                  <a:pt x="0" y="22946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T"/>
          </a:p>
        </p:txBody>
      </p:sp>
      <p:sp>
        <p:nvSpPr>
          <p:cNvPr id="10" name="Freeform 10"/>
          <p:cNvSpPr/>
          <p:nvPr/>
        </p:nvSpPr>
        <p:spPr>
          <a:xfrm>
            <a:off x="7111829" y="4039700"/>
            <a:ext cx="1993759" cy="1147346"/>
          </a:xfrm>
          <a:custGeom>
            <a:avLst/>
            <a:gdLst/>
            <a:ahLst/>
            <a:cxnLst/>
            <a:rect l="l" t="t" r="r" b="b"/>
            <a:pathLst>
              <a:path w="1993759" h="1147346">
                <a:moveTo>
                  <a:pt x="0" y="0"/>
                </a:moveTo>
                <a:lnTo>
                  <a:pt x="1993759" y="0"/>
                </a:lnTo>
                <a:lnTo>
                  <a:pt x="1993759" y="1147346"/>
                </a:lnTo>
                <a:lnTo>
                  <a:pt x="0" y="1147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13" name="TextBox 1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6" name="Freeform 6">
            <a:extLst>
              <a:ext uri="{FF2B5EF4-FFF2-40B4-BE49-F238E27FC236}">
                <a16:creationId xmlns:a16="http://schemas.microsoft.com/office/drawing/2014/main" id="{D4501CCC-3949-73B2-A69F-18E048A0A3EF}"/>
              </a:ext>
            </a:extLst>
          </p:cNvPr>
          <p:cNvSpPr/>
          <p:nvPr/>
        </p:nvSpPr>
        <p:spPr>
          <a:xfrm>
            <a:off x="1899510" y="3180773"/>
            <a:ext cx="6463145" cy="4384964"/>
          </a:xfrm>
          <a:custGeom>
            <a:avLst/>
            <a:gdLst/>
            <a:ahLst/>
            <a:cxnLst/>
            <a:rect l="l" t="t" r="r" b="b"/>
            <a:pathLst>
              <a:path w="6463145" h="4384964">
                <a:moveTo>
                  <a:pt x="0" y="0"/>
                </a:moveTo>
                <a:lnTo>
                  <a:pt x="6463146" y="0"/>
                </a:lnTo>
                <a:lnTo>
                  <a:pt x="6463146" y="4384964"/>
                </a:lnTo>
                <a:lnTo>
                  <a:pt x="0" y="4384964"/>
                </a:lnTo>
                <a:lnTo>
                  <a:pt x="0" y="0"/>
                </a:lnTo>
                <a:close/>
              </a:path>
            </a:pathLst>
          </a:custGeom>
          <a:blipFill>
            <a:blip r:embed="rId9"/>
            <a:stretch>
              <a:fillRect l="-24825" t="-13737" r="-9742" b="-17354"/>
            </a:stretch>
          </a:blipFill>
        </p:spPr>
        <p:txBody>
          <a:bodyPr/>
          <a:lstStyle/>
          <a:p>
            <a:endParaRPr lang="en-PT"/>
          </a:p>
        </p:txBody>
      </p:sp>
      <p:grpSp>
        <p:nvGrpSpPr>
          <p:cNvPr id="8" name="Group 7">
            <a:extLst>
              <a:ext uri="{FF2B5EF4-FFF2-40B4-BE49-F238E27FC236}">
                <a16:creationId xmlns:a16="http://schemas.microsoft.com/office/drawing/2014/main" id="{ED57A557-306C-4509-2BBC-02CCBB6716D9}"/>
              </a:ext>
            </a:extLst>
          </p:cNvPr>
          <p:cNvGrpSpPr/>
          <p:nvPr/>
        </p:nvGrpSpPr>
        <p:grpSpPr>
          <a:xfrm>
            <a:off x="1143566" y="2884987"/>
            <a:ext cx="3987517" cy="2294693"/>
            <a:chOff x="0" y="0"/>
            <a:chExt cx="2734038" cy="1573354"/>
          </a:xfrm>
        </p:grpSpPr>
        <p:sp>
          <p:nvSpPr>
            <p:cNvPr id="9" name="Freeform 8">
              <a:extLst>
                <a:ext uri="{FF2B5EF4-FFF2-40B4-BE49-F238E27FC236}">
                  <a16:creationId xmlns:a16="http://schemas.microsoft.com/office/drawing/2014/main" id="{A17D489D-8A47-77E6-40AC-8B380E29FA27}"/>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grpSp>
        <p:nvGrpSpPr>
          <p:cNvPr id="11" name="Group 10">
            <a:extLst>
              <a:ext uri="{FF2B5EF4-FFF2-40B4-BE49-F238E27FC236}">
                <a16:creationId xmlns:a16="http://schemas.microsoft.com/office/drawing/2014/main" id="{9EDFD2E0-1FB7-E0E0-19CF-04045F551E8E}"/>
              </a:ext>
            </a:extLst>
          </p:cNvPr>
          <p:cNvGrpSpPr/>
          <p:nvPr/>
        </p:nvGrpSpPr>
        <p:grpSpPr>
          <a:xfrm>
            <a:off x="2352375" y="5510423"/>
            <a:ext cx="1909335" cy="1147346"/>
            <a:chOff x="0" y="0"/>
            <a:chExt cx="1309134" cy="786677"/>
          </a:xfrm>
        </p:grpSpPr>
        <p:sp>
          <p:nvSpPr>
            <p:cNvPr id="12" name="Freeform 11">
              <a:extLst>
                <a:ext uri="{FF2B5EF4-FFF2-40B4-BE49-F238E27FC236}">
                  <a16:creationId xmlns:a16="http://schemas.microsoft.com/office/drawing/2014/main" id="{55CE617F-8D1A-43F9-D124-84628FCA00EE}"/>
                </a:ext>
              </a:extLst>
            </p:cNvPr>
            <p:cNvSpPr/>
            <p:nvPr/>
          </p:nvSpPr>
          <p:spPr>
            <a:xfrm>
              <a:off x="0" y="0"/>
              <a:ext cx="1309134" cy="786677"/>
            </a:xfrm>
            <a:custGeom>
              <a:avLst/>
              <a:gdLst/>
              <a:ahLst/>
              <a:cxnLst/>
              <a:rect l="l" t="t" r="r" b="b"/>
              <a:pathLst>
                <a:path w="1309134" h="786677">
                  <a:moveTo>
                    <a:pt x="0" y="0"/>
                  </a:moveTo>
                  <a:lnTo>
                    <a:pt x="1309134" y="0"/>
                  </a:lnTo>
                  <a:lnTo>
                    <a:pt x="1309134" y="786677"/>
                  </a:lnTo>
                  <a:lnTo>
                    <a:pt x="0" y="786677"/>
                  </a:lnTo>
                  <a:close/>
                </a:path>
              </a:pathLst>
            </a:custGeom>
            <a:solidFill>
              <a:srgbClr val="FFFFFF"/>
            </a:solidFill>
          </p:spPr>
          <p:txBody>
            <a:bodyPr/>
            <a:lstStyle/>
            <a:p>
              <a:endParaRPr lang="en-PT"/>
            </a:p>
          </p:txBody>
        </p:sp>
      </p:grpSp>
      <p:grpSp>
        <p:nvGrpSpPr>
          <p:cNvPr id="15" name="Group 12">
            <a:extLst>
              <a:ext uri="{FF2B5EF4-FFF2-40B4-BE49-F238E27FC236}">
                <a16:creationId xmlns:a16="http://schemas.microsoft.com/office/drawing/2014/main" id="{0B15E9D1-029B-9F3D-8D22-A65EED579F38}"/>
              </a:ext>
            </a:extLst>
          </p:cNvPr>
          <p:cNvGrpSpPr/>
          <p:nvPr/>
        </p:nvGrpSpPr>
        <p:grpSpPr>
          <a:xfrm>
            <a:off x="5131083" y="5510423"/>
            <a:ext cx="3987517" cy="2294693"/>
            <a:chOff x="0" y="0"/>
            <a:chExt cx="2734038" cy="1573354"/>
          </a:xfrm>
        </p:grpSpPr>
        <p:sp>
          <p:nvSpPr>
            <p:cNvPr id="16" name="Freeform 13">
              <a:extLst>
                <a:ext uri="{FF2B5EF4-FFF2-40B4-BE49-F238E27FC236}">
                  <a16:creationId xmlns:a16="http://schemas.microsoft.com/office/drawing/2014/main" id="{0ADDFCFF-C674-4609-31FB-416798BFC59C}"/>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grpSp>
        <p:nvGrpSpPr>
          <p:cNvPr id="17" name="Group 14">
            <a:extLst>
              <a:ext uri="{FF2B5EF4-FFF2-40B4-BE49-F238E27FC236}">
                <a16:creationId xmlns:a16="http://schemas.microsoft.com/office/drawing/2014/main" id="{9FD6843A-C78C-58A4-69E1-D6998AAD3BC5}"/>
              </a:ext>
            </a:extLst>
          </p:cNvPr>
          <p:cNvGrpSpPr/>
          <p:nvPr/>
        </p:nvGrpSpPr>
        <p:grpSpPr>
          <a:xfrm>
            <a:off x="5986601" y="4032333"/>
            <a:ext cx="1993759" cy="1147346"/>
            <a:chOff x="0" y="0"/>
            <a:chExt cx="2734038" cy="1573354"/>
          </a:xfrm>
        </p:grpSpPr>
        <p:sp>
          <p:nvSpPr>
            <p:cNvPr id="18" name="Freeform 15">
              <a:extLst>
                <a:ext uri="{FF2B5EF4-FFF2-40B4-BE49-F238E27FC236}">
                  <a16:creationId xmlns:a16="http://schemas.microsoft.com/office/drawing/2014/main" id="{477EED4C-AE36-84B4-7B12-C784CDD800B1}"/>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sp>
        <p:nvSpPr>
          <p:cNvPr id="19" name="Freeform 16">
            <a:extLst>
              <a:ext uri="{FF2B5EF4-FFF2-40B4-BE49-F238E27FC236}">
                <a16:creationId xmlns:a16="http://schemas.microsoft.com/office/drawing/2014/main" id="{A4400EE1-A7C5-C493-4B71-C84E8B174317}"/>
              </a:ext>
            </a:extLst>
          </p:cNvPr>
          <p:cNvSpPr/>
          <p:nvPr/>
        </p:nvSpPr>
        <p:spPr>
          <a:xfrm>
            <a:off x="1340289" y="2902610"/>
            <a:ext cx="7581588" cy="5215627"/>
          </a:xfrm>
          <a:custGeom>
            <a:avLst/>
            <a:gdLst/>
            <a:ahLst/>
            <a:cxnLst/>
            <a:rect l="l" t="t" r="r" b="b"/>
            <a:pathLst>
              <a:path w="7581588" h="5215627">
                <a:moveTo>
                  <a:pt x="0" y="0"/>
                </a:moveTo>
                <a:lnTo>
                  <a:pt x="7581588" y="0"/>
                </a:lnTo>
                <a:lnTo>
                  <a:pt x="7581588" y="5215626"/>
                </a:lnTo>
                <a:lnTo>
                  <a:pt x="0" y="5215626"/>
                </a:lnTo>
                <a:lnTo>
                  <a:pt x="0" y="0"/>
                </a:lnTo>
                <a:close/>
              </a:path>
            </a:pathLst>
          </a:custGeom>
          <a:blipFill>
            <a:blip r:embed="rId10">
              <a:alphaModFix amt="44999"/>
            </a:blip>
            <a:stretch>
              <a:fillRect r="-62664"/>
            </a:stretch>
          </a:blipFill>
        </p:spPr>
        <p:txBody>
          <a:bodyPr/>
          <a:lstStyle/>
          <a:p>
            <a:endParaRPr lang="en-PT"/>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7422025"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SUPERVISED: SHOULD I PLAY GOLF?</a:t>
            </a:r>
          </a:p>
        </p:txBody>
      </p:sp>
      <p:sp>
        <p:nvSpPr>
          <p:cNvPr id="4" name="TextBox 4"/>
          <p:cNvSpPr txBox="1"/>
          <p:nvPr/>
        </p:nvSpPr>
        <p:spPr>
          <a:xfrm>
            <a:off x="1524000" y="2951333"/>
            <a:ext cx="7422025" cy="4734730"/>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But how does my algorithm learn?</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Based on past datapoints!!!</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This is the "</a:t>
            </a:r>
            <a:r>
              <a:rPr lang="en-US" sz="2464">
                <a:solidFill>
                  <a:srgbClr val="2DC5FA"/>
                </a:solidFill>
                <a:latin typeface="Poppins Bold"/>
                <a:ea typeface="Poppins Bold"/>
                <a:cs typeface="Poppins Bold"/>
                <a:sym typeface="Poppins Bold"/>
              </a:rPr>
              <a:t>Supervised</a:t>
            </a:r>
            <a:r>
              <a:rPr lang="en-US" sz="2464">
                <a:solidFill>
                  <a:srgbClr val="1B1918"/>
                </a:solidFill>
                <a:latin typeface="Poppins Bold"/>
                <a:ea typeface="Poppins Bold"/>
                <a:cs typeface="Poppins Bold"/>
                <a:sym typeface="Poppins Bold"/>
              </a:rPr>
              <a:t>" component</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These are called the labels</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Supervised Learning is performed on labelled data</a:t>
            </a:r>
          </a:p>
          <a:p>
            <a:pPr algn="l">
              <a:lnSpc>
                <a:spcPts val="3401"/>
              </a:lnSpc>
            </a:pPr>
            <a:endParaRPr lang="en-US" sz="2464">
              <a:solidFill>
                <a:srgbClr val="1B1918"/>
              </a:solidFill>
              <a:latin typeface="Poppins Bold"/>
              <a:ea typeface="Poppins Bold"/>
              <a:cs typeface="Poppins Bold"/>
              <a:sym typeface="Poppins Bold"/>
            </a:endParaRPr>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10" name="Freeform 6">
            <a:extLst>
              <a:ext uri="{FF2B5EF4-FFF2-40B4-BE49-F238E27FC236}">
                <a16:creationId xmlns:a16="http://schemas.microsoft.com/office/drawing/2014/main" id="{AE6A18A4-CC12-7D8D-B36A-F627CA24F61B}"/>
              </a:ext>
            </a:extLst>
          </p:cNvPr>
          <p:cNvSpPr/>
          <p:nvPr/>
        </p:nvSpPr>
        <p:spPr>
          <a:xfrm>
            <a:off x="9144000" y="1331775"/>
            <a:ext cx="6283292" cy="7349982"/>
          </a:xfrm>
          <a:custGeom>
            <a:avLst/>
            <a:gdLst/>
            <a:ahLst/>
            <a:cxnLst/>
            <a:rect l="l" t="t" r="r" b="b"/>
            <a:pathLst>
              <a:path w="6283292" h="7349982">
                <a:moveTo>
                  <a:pt x="0" y="0"/>
                </a:moveTo>
                <a:lnTo>
                  <a:pt x="6283293" y="0"/>
                </a:lnTo>
                <a:lnTo>
                  <a:pt x="6283293" y="7349982"/>
                </a:lnTo>
                <a:lnTo>
                  <a:pt x="0" y="7349982"/>
                </a:lnTo>
                <a:lnTo>
                  <a:pt x="0" y="0"/>
                </a:lnTo>
                <a:close/>
              </a:path>
            </a:pathLst>
          </a:custGeom>
          <a:blipFill>
            <a:blip r:embed="rId4"/>
            <a:stretch>
              <a:fillRect r="-22107"/>
            </a:stretch>
          </a:blipFill>
        </p:spPr>
        <p:txBody>
          <a:bodyPr/>
          <a:lstStyle/>
          <a:p>
            <a:endParaRPr lang="en-PT"/>
          </a:p>
        </p:txBody>
      </p:sp>
      <p:sp>
        <p:nvSpPr>
          <p:cNvPr id="11" name="Freeform 8">
            <a:extLst>
              <a:ext uri="{FF2B5EF4-FFF2-40B4-BE49-F238E27FC236}">
                <a16:creationId xmlns:a16="http://schemas.microsoft.com/office/drawing/2014/main" id="{B1240329-478D-6B96-BF3C-FFD57FD89A32}"/>
              </a:ext>
            </a:extLst>
          </p:cNvPr>
          <p:cNvSpPr/>
          <p:nvPr/>
        </p:nvSpPr>
        <p:spPr>
          <a:xfrm>
            <a:off x="16138869" y="1331775"/>
            <a:ext cx="1371263" cy="7349982"/>
          </a:xfrm>
          <a:custGeom>
            <a:avLst/>
            <a:gdLst/>
            <a:ahLst/>
            <a:cxnLst/>
            <a:rect l="l" t="t" r="r" b="b"/>
            <a:pathLst>
              <a:path w="1371263" h="7349982">
                <a:moveTo>
                  <a:pt x="0" y="0"/>
                </a:moveTo>
                <a:lnTo>
                  <a:pt x="1371263" y="0"/>
                </a:lnTo>
                <a:lnTo>
                  <a:pt x="1371263" y="7349982"/>
                </a:lnTo>
                <a:lnTo>
                  <a:pt x="0" y="7349982"/>
                </a:lnTo>
                <a:lnTo>
                  <a:pt x="0" y="0"/>
                </a:lnTo>
                <a:close/>
              </a:path>
            </a:pathLst>
          </a:custGeom>
          <a:blipFill>
            <a:blip r:embed="rId5"/>
            <a:stretch>
              <a:fillRect l="-459509"/>
            </a:stretch>
          </a:blipFill>
        </p:spPr>
        <p:txBody>
          <a:bodyPr/>
          <a:lstStyle/>
          <a:p>
            <a:endParaRPr lang="en-PT"/>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0243828" y="0"/>
            <a:ext cx="8372614" cy="10287000"/>
          </a:xfrm>
          <a:custGeom>
            <a:avLst/>
            <a:gdLst/>
            <a:ahLst/>
            <a:cxnLst/>
            <a:rect l="l" t="t" r="r" b="b"/>
            <a:pathLst>
              <a:path w="8372614" h="10287000">
                <a:moveTo>
                  <a:pt x="0" y="0"/>
                </a:moveTo>
                <a:lnTo>
                  <a:pt x="8372614" y="0"/>
                </a:lnTo>
                <a:lnTo>
                  <a:pt x="8372614" y="10287000"/>
                </a:lnTo>
                <a:lnTo>
                  <a:pt x="0" y="10287000"/>
                </a:lnTo>
                <a:lnTo>
                  <a:pt x="0" y="0"/>
                </a:lnTo>
                <a:close/>
              </a:path>
            </a:pathLst>
          </a:custGeom>
          <a:blipFill>
            <a:blip r:embed="rId4"/>
            <a:stretch>
              <a:fillRect l="-36440" r="-47857"/>
            </a:stretch>
          </a:blipFill>
        </p:spPr>
        <p:txBody>
          <a:bodyPr/>
          <a:lstStyle/>
          <a:p>
            <a:endParaRPr lang="en-PT"/>
          </a:p>
        </p:txBody>
      </p:sp>
      <p:sp>
        <p:nvSpPr>
          <p:cNvPr id="4" name="TextBox 4"/>
          <p:cNvSpPr txBox="1"/>
          <p:nvPr/>
        </p:nvSpPr>
        <p:spPr>
          <a:xfrm>
            <a:off x="1524000" y="1347937"/>
            <a:ext cx="1130489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a:t>
            </a:r>
          </a:p>
        </p:txBody>
      </p:sp>
      <p:sp>
        <p:nvSpPr>
          <p:cNvPr id="9" name="Freeform 9"/>
          <p:cNvSpPr/>
          <p:nvPr/>
        </p:nvSpPr>
        <p:spPr>
          <a:xfrm>
            <a:off x="1919033" y="2903083"/>
            <a:ext cx="4193639" cy="1506087"/>
          </a:xfrm>
          <a:custGeom>
            <a:avLst/>
            <a:gdLst/>
            <a:ahLst/>
            <a:cxnLst/>
            <a:rect l="l" t="t" r="r" b="b"/>
            <a:pathLst>
              <a:path w="4193639" h="1506087">
                <a:moveTo>
                  <a:pt x="0" y="0"/>
                </a:moveTo>
                <a:lnTo>
                  <a:pt x="4193639" y="0"/>
                </a:lnTo>
                <a:lnTo>
                  <a:pt x="4193639" y="1506087"/>
                </a:lnTo>
                <a:lnTo>
                  <a:pt x="0" y="15060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T"/>
          </a:p>
        </p:txBody>
      </p:sp>
      <p:sp>
        <p:nvSpPr>
          <p:cNvPr id="11" name="TextBox 11"/>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5" name="Freeform 6">
            <a:extLst>
              <a:ext uri="{FF2B5EF4-FFF2-40B4-BE49-F238E27FC236}">
                <a16:creationId xmlns:a16="http://schemas.microsoft.com/office/drawing/2014/main" id="{774B13E1-8C5A-44DC-E0A5-7644A5605378}"/>
              </a:ext>
            </a:extLst>
          </p:cNvPr>
          <p:cNvSpPr/>
          <p:nvPr/>
        </p:nvSpPr>
        <p:spPr>
          <a:xfrm>
            <a:off x="2455618" y="3385713"/>
            <a:ext cx="6463145" cy="4384964"/>
          </a:xfrm>
          <a:custGeom>
            <a:avLst/>
            <a:gdLst/>
            <a:ahLst/>
            <a:cxnLst/>
            <a:rect l="l" t="t" r="r" b="b"/>
            <a:pathLst>
              <a:path w="6463145" h="4384964">
                <a:moveTo>
                  <a:pt x="0" y="0"/>
                </a:moveTo>
                <a:lnTo>
                  <a:pt x="6463146" y="0"/>
                </a:lnTo>
                <a:lnTo>
                  <a:pt x="6463146" y="4384964"/>
                </a:lnTo>
                <a:lnTo>
                  <a:pt x="0" y="4384964"/>
                </a:lnTo>
                <a:lnTo>
                  <a:pt x="0" y="0"/>
                </a:lnTo>
                <a:close/>
              </a:path>
            </a:pathLst>
          </a:custGeom>
          <a:blipFill>
            <a:blip r:embed="rId7"/>
            <a:stretch>
              <a:fillRect l="-24825" t="-13737" r="-9742" b="-17354"/>
            </a:stretch>
          </a:blipFill>
        </p:spPr>
        <p:txBody>
          <a:bodyPr/>
          <a:lstStyle/>
          <a:p>
            <a:endParaRPr lang="en-PT"/>
          </a:p>
        </p:txBody>
      </p:sp>
      <p:grpSp>
        <p:nvGrpSpPr>
          <p:cNvPr id="6" name="Group 7">
            <a:extLst>
              <a:ext uri="{FF2B5EF4-FFF2-40B4-BE49-F238E27FC236}">
                <a16:creationId xmlns:a16="http://schemas.microsoft.com/office/drawing/2014/main" id="{255CA62F-8419-C7A3-D8F6-AC25B7884294}"/>
              </a:ext>
            </a:extLst>
          </p:cNvPr>
          <p:cNvGrpSpPr/>
          <p:nvPr/>
        </p:nvGrpSpPr>
        <p:grpSpPr>
          <a:xfrm>
            <a:off x="1699674" y="3089927"/>
            <a:ext cx="3987517" cy="2294693"/>
            <a:chOff x="0" y="0"/>
            <a:chExt cx="2734038" cy="1573354"/>
          </a:xfrm>
        </p:grpSpPr>
        <p:sp>
          <p:nvSpPr>
            <p:cNvPr id="7" name="Freeform 8">
              <a:extLst>
                <a:ext uri="{FF2B5EF4-FFF2-40B4-BE49-F238E27FC236}">
                  <a16:creationId xmlns:a16="http://schemas.microsoft.com/office/drawing/2014/main" id="{50A88BAB-1B02-190C-1ECE-643F13CE0EC2}"/>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grpSp>
        <p:nvGrpSpPr>
          <p:cNvPr id="8" name="Group 10">
            <a:extLst>
              <a:ext uri="{FF2B5EF4-FFF2-40B4-BE49-F238E27FC236}">
                <a16:creationId xmlns:a16="http://schemas.microsoft.com/office/drawing/2014/main" id="{BE4D46CF-2873-2CF0-E47E-52BAE01A3E7F}"/>
              </a:ext>
            </a:extLst>
          </p:cNvPr>
          <p:cNvGrpSpPr/>
          <p:nvPr/>
        </p:nvGrpSpPr>
        <p:grpSpPr>
          <a:xfrm>
            <a:off x="2908483" y="5715363"/>
            <a:ext cx="1909335" cy="1147346"/>
            <a:chOff x="0" y="0"/>
            <a:chExt cx="1309134" cy="786677"/>
          </a:xfrm>
        </p:grpSpPr>
        <p:sp>
          <p:nvSpPr>
            <p:cNvPr id="10" name="Freeform 11">
              <a:extLst>
                <a:ext uri="{FF2B5EF4-FFF2-40B4-BE49-F238E27FC236}">
                  <a16:creationId xmlns:a16="http://schemas.microsoft.com/office/drawing/2014/main" id="{388DFF8E-790E-040C-F39C-1B791A929E65}"/>
                </a:ext>
              </a:extLst>
            </p:cNvPr>
            <p:cNvSpPr/>
            <p:nvPr/>
          </p:nvSpPr>
          <p:spPr>
            <a:xfrm>
              <a:off x="0" y="0"/>
              <a:ext cx="1309134" cy="786677"/>
            </a:xfrm>
            <a:custGeom>
              <a:avLst/>
              <a:gdLst/>
              <a:ahLst/>
              <a:cxnLst/>
              <a:rect l="l" t="t" r="r" b="b"/>
              <a:pathLst>
                <a:path w="1309134" h="786677">
                  <a:moveTo>
                    <a:pt x="0" y="0"/>
                  </a:moveTo>
                  <a:lnTo>
                    <a:pt x="1309134" y="0"/>
                  </a:lnTo>
                  <a:lnTo>
                    <a:pt x="1309134" y="786677"/>
                  </a:lnTo>
                  <a:lnTo>
                    <a:pt x="0" y="786677"/>
                  </a:lnTo>
                  <a:close/>
                </a:path>
              </a:pathLst>
            </a:custGeom>
            <a:solidFill>
              <a:srgbClr val="FFFFFF"/>
            </a:solidFill>
          </p:spPr>
          <p:txBody>
            <a:bodyPr/>
            <a:lstStyle/>
            <a:p>
              <a:endParaRPr lang="en-PT"/>
            </a:p>
          </p:txBody>
        </p:sp>
      </p:grpSp>
      <p:grpSp>
        <p:nvGrpSpPr>
          <p:cNvPr id="14" name="Group 12">
            <a:extLst>
              <a:ext uri="{FF2B5EF4-FFF2-40B4-BE49-F238E27FC236}">
                <a16:creationId xmlns:a16="http://schemas.microsoft.com/office/drawing/2014/main" id="{10FB472C-1610-4818-D0C0-0C1F8601590C}"/>
              </a:ext>
            </a:extLst>
          </p:cNvPr>
          <p:cNvGrpSpPr/>
          <p:nvPr/>
        </p:nvGrpSpPr>
        <p:grpSpPr>
          <a:xfrm>
            <a:off x="5687191" y="5715363"/>
            <a:ext cx="3987517" cy="2294693"/>
            <a:chOff x="0" y="0"/>
            <a:chExt cx="2734038" cy="1573354"/>
          </a:xfrm>
        </p:grpSpPr>
        <p:sp>
          <p:nvSpPr>
            <p:cNvPr id="15" name="Freeform 13">
              <a:extLst>
                <a:ext uri="{FF2B5EF4-FFF2-40B4-BE49-F238E27FC236}">
                  <a16:creationId xmlns:a16="http://schemas.microsoft.com/office/drawing/2014/main" id="{B264D7E3-52B5-DE41-E0AA-2B5EB769B782}"/>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grpSp>
        <p:nvGrpSpPr>
          <p:cNvPr id="16" name="Group 14">
            <a:extLst>
              <a:ext uri="{FF2B5EF4-FFF2-40B4-BE49-F238E27FC236}">
                <a16:creationId xmlns:a16="http://schemas.microsoft.com/office/drawing/2014/main" id="{F406F336-C4C3-4877-9B9D-32971B181E5D}"/>
              </a:ext>
            </a:extLst>
          </p:cNvPr>
          <p:cNvGrpSpPr/>
          <p:nvPr/>
        </p:nvGrpSpPr>
        <p:grpSpPr>
          <a:xfrm>
            <a:off x="6542709" y="4237273"/>
            <a:ext cx="1993759" cy="1147346"/>
            <a:chOff x="0" y="0"/>
            <a:chExt cx="2734038" cy="1573354"/>
          </a:xfrm>
        </p:grpSpPr>
        <p:sp>
          <p:nvSpPr>
            <p:cNvPr id="17" name="Freeform 15">
              <a:extLst>
                <a:ext uri="{FF2B5EF4-FFF2-40B4-BE49-F238E27FC236}">
                  <a16:creationId xmlns:a16="http://schemas.microsoft.com/office/drawing/2014/main" id="{3B628DEA-A1C0-8A9D-A2F8-7067377B48B9}"/>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sp>
        <p:nvSpPr>
          <p:cNvPr id="18" name="Freeform 16">
            <a:extLst>
              <a:ext uri="{FF2B5EF4-FFF2-40B4-BE49-F238E27FC236}">
                <a16:creationId xmlns:a16="http://schemas.microsoft.com/office/drawing/2014/main" id="{C2EFA324-8A42-4D9A-C85C-C7DFB87252F2}"/>
              </a:ext>
            </a:extLst>
          </p:cNvPr>
          <p:cNvSpPr/>
          <p:nvPr/>
        </p:nvSpPr>
        <p:spPr>
          <a:xfrm>
            <a:off x="1896397" y="3107550"/>
            <a:ext cx="7581588" cy="5215627"/>
          </a:xfrm>
          <a:custGeom>
            <a:avLst/>
            <a:gdLst/>
            <a:ahLst/>
            <a:cxnLst/>
            <a:rect l="l" t="t" r="r" b="b"/>
            <a:pathLst>
              <a:path w="7581588" h="5215627">
                <a:moveTo>
                  <a:pt x="0" y="0"/>
                </a:moveTo>
                <a:lnTo>
                  <a:pt x="7581588" y="0"/>
                </a:lnTo>
                <a:lnTo>
                  <a:pt x="7581588" y="5215626"/>
                </a:lnTo>
                <a:lnTo>
                  <a:pt x="0" y="5215626"/>
                </a:lnTo>
                <a:lnTo>
                  <a:pt x="0" y="0"/>
                </a:lnTo>
                <a:close/>
              </a:path>
            </a:pathLst>
          </a:custGeom>
          <a:blipFill>
            <a:blip r:embed="rId8">
              <a:alphaModFix amt="44999"/>
            </a:blip>
            <a:stretch>
              <a:fillRect r="-62664"/>
            </a:stretch>
          </a:blipFill>
        </p:spPr>
        <p:txBody>
          <a:bodyPr/>
          <a:lstStyle/>
          <a:p>
            <a:endParaRPr lang="en-PT"/>
          </a:p>
        </p:txBody>
      </p:sp>
      <p:sp>
        <p:nvSpPr>
          <p:cNvPr id="13" name="Freeform 10">
            <a:extLst>
              <a:ext uri="{FF2B5EF4-FFF2-40B4-BE49-F238E27FC236}">
                <a16:creationId xmlns:a16="http://schemas.microsoft.com/office/drawing/2014/main" id="{2EB32B92-DAB5-4E9D-CB44-E258F9239E9C}"/>
              </a:ext>
            </a:extLst>
          </p:cNvPr>
          <p:cNvSpPr/>
          <p:nvPr/>
        </p:nvSpPr>
        <p:spPr>
          <a:xfrm>
            <a:off x="3433162" y="3488743"/>
            <a:ext cx="4246041" cy="4114800"/>
          </a:xfrm>
          <a:custGeom>
            <a:avLst/>
            <a:gdLst/>
            <a:ahLst/>
            <a:cxnLst/>
            <a:rect l="l" t="t" r="r" b="b"/>
            <a:pathLst>
              <a:path w="4246041" h="4114800">
                <a:moveTo>
                  <a:pt x="0" y="0"/>
                </a:moveTo>
                <a:lnTo>
                  <a:pt x="4246042" y="0"/>
                </a:lnTo>
                <a:lnTo>
                  <a:pt x="424604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T"/>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3093306"/>
            <a:ext cx="9379116" cy="53149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This is where things become Nonlinear</a:t>
            </a:r>
          </a:p>
        </p:txBody>
      </p:sp>
      <p:grpSp>
        <p:nvGrpSpPr>
          <p:cNvPr id="4" name="Group 4"/>
          <p:cNvGrpSpPr/>
          <p:nvPr/>
        </p:nvGrpSpPr>
        <p:grpSpPr>
          <a:xfrm>
            <a:off x="1524000" y="4266193"/>
            <a:ext cx="7710905" cy="5285287"/>
            <a:chOff x="0" y="0"/>
            <a:chExt cx="10281207" cy="7047049"/>
          </a:xfrm>
        </p:grpSpPr>
        <p:sp>
          <p:nvSpPr>
            <p:cNvPr id="5" name="Freeform 5"/>
            <p:cNvSpPr/>
            <p:nvPr/>
          </p:nvSpPr>
          <p:spPr>
            <a:xfrm>
              <a:off x="0" y="0"/>
              <a:ext cx="10281158" cy="7047103"/>
            </a:xfrm>
            <a:custGeom>
              <a:avLst/>
              <a:gdLst/>
              <a:ahLst/>
              <a:cxnLst/>
              <a:rect l="l" t="t" r="r" b="b"/>
              <a:pathLst>
                <a:path w="10281158" h="7047103">
                  <a:moveTo>
                    <a:pt x="0" y="0"/>
                  </a:moveTo>
                  <a:lnTo>
                    <a:pt x="10281158" y="0"/>
                  </a:lnTo>
                  <a:lnTo>
                    <a:pt x="10281158" y="7047103"/>
                  </a:lnTo>
                  <a:lnTo>
                    <a:pt x="0" y="7047103"/>
                  </a:lnTo>
                  <a:lnTo>
                    <a:pt x="0" y="0"/>
                  </a:lnTo>
                  <a:close/>
                </a:path>
              </a:pathLst>
            </a:custGeom>
            <a:blipFill>
              <a:blip r:embed="rId4"/>
              <a:stretch>
                <a:fillRect l="-1853" r="-1854"/>
              </a:stretch>
            </a:blipFill>
          </p:spPr>
          <p:txBody>
            <a:bodyPr/>
            <a:lstStyle/>
            <a:p>
              <a:endParaRPr lang="en-PT"/>
            </a:p>
          </p:txBody>
        </p:sp>
      </p:grpSp>
      <p:grpSp>
        <p:nvGrpSpPr>
          <p:cNvPr id="6" name="Group 6"/>
          <p:cNvGrpSpPr/>
          <p:nvPr/>
        </p:nvGrpSpPr>
        <p:grpSpPr>
          <a:xfrm>
            <a:off x="10609926" y="7206441"/>
            <a:ext cx="5906946" cy="819987"/>
            <a:chOff x="0" y="0"/>
            <a:chExt cx="7875928" cy="1093316"/>
          </a:xfrm>
        </p:grpSpPr>
        <p:sp>
          <p:nvSpPr>
            <p:cNvPr id="7" name="Freeform 7"/>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5"/>
              <a:stretch>
                <a:fillRect b="2"/>
              </a:stretch>
            </a:blipFill>
          </p:spPr>
          <p:txBody>
            <a:bodyPr/>
            <a:lstStyle/>
            <a:p>
              <a:endParaRPr lang="en-PT"/>
            </a:p>
          </p:txBody>
        </p:sp>
      </p:grpSp>
      <p:grpSp>
        <p:nvGrpSpPr>
          <p:cNvPr id="8" name="Group 8"/>
          <p:cNvGrpSpPr/>
          <p:nvPr/>
        </p:nvGrpSpPr>
        <p:grpSpPr>
          <a:xfrm>
            <a:off x="13882965" y="1028700"/>
            <a:ext cx="3592941" cy="3111325"/>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865" r="-14865"/>
              </a:stretch>
            </a:blipFill>
          </p:spPr>
          <p:txBody>
            <a:bodyPr/>
            <a:lstStyle/>
            <a:p>
              <a:endParaRPr lang="en-PT"/>
            </a:p>
          </p:txBody>
        </p:sp>
      </p:grpSp>
      <p:grpSp>
        <p:nvGrpSpPr>
          <p:cNvPr id="10" name="Group 10"/>
          <p:cNvGrpSpPr/>
          <p:nvPr/>
        </p:nvGrpSpPr>
        <p:grpSpPr>
          <a:xfrm>
            <a:off x="10645878" y="2914624"/>
            <a:ext cx="3592941" cy="3111325"/>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3673" r="-13673"/>
              </a:stretch>
            </a:blipFill>
          </p:spPr>
          <p:txBody>
            <a:bodyPr/>
            <a:lstStyle/>
            <a:p>
              <a:endParaRPr lang="en-PT"/>
            </a:p>
          </p:txBody>
        </p:sp>
      </p:grpSp>
      <p:sp>
        <p:nvSpPr>
          <p:cNvPr id="12" name="TextBox 12"/>
          <p:cNvSpPr txBox="1"/>
          <p:nvPr/>
        </p:nvSpPr>
        <p:spPr>
          <a:xfrm>
            <a:off x="1524000"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SIGMOID FUNCTION</a:t>
            </a:r>
          </a:p>
        </p:txBody>
      </p:sp>
      <p:grpSp>
        <p:nvGrpSpPr>
          <p:cNvPr id="13" name="Group 13"/>
          <p:cNvGrpSpPr/>
          <p:nvPr/>
        </p:nvGrpSpPr>
        <p:grpSpPr>
          <a:xfrm>
            <a:off x="10903116" y="9003707"/>
            <a:ext cx="2660283" cy="921673"/>
            <a:chOff x="0" y="0"/>
            <a:chExt cx="3547044" cy="1228897"/>
          </a:xfrm>
        </p:grpSpPr>
        <p:sp>
          <p:nvSpPr>
            <p:cNvPr id="14" name="Freeform 14"/>
            <p:cNvSpPr/>
            <p:nvPr/>
          </p:nvSpPr>
          <p:spPr>
            <a:xfrm>
              <a:off x="0" y="0"/>
              <a:ext cx="3546983" cy="1228852"/>
            </a:xfrm>
            <a:custGeom>
              <a:avLst/>
              <a:gdLst/>
              <a:ahLst/>
              <a:cxnLst/>
              <a:rect l="l" t="t" r="r" b="b"/>
              <a:pathLst>
                <a:path w="3546983" h="1228852">
                  <a:moveTo>
                    <a:pt x="0" y="0"/>
                  </a:moveTo>
                  <a:lnTo>
                    <a:pt x="3546983" y="0"/>
                  </a:lnTo>
                  <a:lnTo>
                    <a:pt x="3546983" y="1228852"/>
                  </a:lnTo>
                  <a:lnTo>
                    <a:pt x="0" y="1228852"/>
                  </a:lnTo>
                  <a:lnTo>
                    <a:pt x="0" y="0"/>
                  </a:lnTo>
                  <a:close/>
                </a:path>
              </a:pathLst>
            </a:custGeom>
            <a:blipFill>
              <a:blip r:embed="rId8"/>
              <a:stretch>
                <a:fillRect r="-1" b="-3"/>
              </a:stretch>
            </a:blipFill>
          </p:spPr>
          <p:txBody>
            <a:bodyPr/>
            <a:lstStyle/>
            <a:p>
              <a:endParaRPr lang="en-PT"/>
            </a:p>
          </p:txBody>
        </p:sp>
      </p:grpSp>
      <p:sp>
        <p:nvSpPr>
          <p:cNvPr id="15" name="TextBox 15"/>
          <p:cNvSpPr txBox="1"/>
          <p:nvPr/>
        </p:nvSpPr>
        <p:spPr>
          <a:xfrm>
            <a:off x="11254615" y="9149769"/>
            <a:ext cx="55409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z</a:t>
            </a:r>
          </a:p>
        </p:txBody>
      </p:sp>
      <p:sp>
        <p:nvSpPr>
          <p:cNvPr id="16" name="TextBox 16"/>
          <p:cNvSpPr txBox="1"/>
          <p:nvPr/>
        </p:nvSpPr>
        <p:spPr>
          <a:xfrm>
            <a:off x="13302493" y="9350244"/>
            <a:ext cx="55409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z</a:t>
            </a:r>
          </a:p>
        </p:txBody>
      </p:sp>
      <p:sp>
        <p:nvSpPr>
          <p:cNvPr id="17" name="TextBox 17"/>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2042850" y="5162529"/>
            <a:ext cx="5906946" cy="819987"/>
            <a:chOff x="0" y="0"/>
            <a:chExt cx="7875928" cy="1093316"/>
          </a:xfrm>
        </p:grpSpPr>
        <p:sp>
          <p:nvSpPr>
            <p:cNvPr id="4" name="Freeform 4"/>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4"/>
              <a:stretch>
                <a:fillRect b="2"/>
              </a:stretch>
            </a:blipFill>
          </p:spPr>
          <p:txBody>
            <a:bodyPr/>
            <a:lstStyle/>
            <a:p>
              <a:endParaRPr lang="en-PT"/>
            </a:p>
          </p:txBody>
        </p:sp>
      </p:grpSp>
      <p:grpSp>
        <p:nvGrpSpPr>
          <p:cNvPr id="5" name="Group 5"/>
          <p:cNvGrpSpPr/>
          <p:nvPr/>
        </p:nvGrpSpPr>
        <p:grpSpPr>
          <a:xfrm>
            <a:off x="13882965" y="1028700"/>
            <a:ext cx="3592941" cy="3111325"/>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865" r="-14865"/>
              </a:stretch>
            </a:blipFill>
          </p:spPr>
          <p:txBody>
            <a:bodyPr/>
            <a:lstStyle/>
            <a:p>
              <a:endParaRPr lang="en-PT"/>
            </a:p>
          </p:txBody>
        </p:sp>
      </p:grpSp>
      <p:sp>
        <p:nvSpPr>
          <p:cNvPr id="7" name="TextBox 7"/>
          <p:cNvSpPr txBox="1"/>
          <p:nvPr/>
        </p:nvSpPr>
        <p:spPr>
          <a:xfrm>
            <a:off x="1524000"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SIGMOID FUNCTION</a:t>
            </a:r>
          </a:p>
        </p:txBody>
      </p:sp>
      <p:grpSp>
        <p:nvGrpSpPr>
          <p:cNvPr id="8" name="Group 8"/>
          <p:cNvGrpSpPr/>
          <p:nvPr/>
        </p:nvGrpSpPr>
        <p:grpSpPr>
          <a:xfrm>
            <a:off x="2198397" y="3311118"/>
            <a:ext cx="7710905" cy="5285287"/>
            <a:chOff x="0" y="0"/>
            <a:chExt cx="10281207" cy="7047049"/>
          </a:xfrm>
        </p:grpSpPr>
        <p:sp>
          <p:nvSpPr>
            <p:cNvPr id="9" name="Freeform 9"/>
            <p:cNvSpPr/>
            <p:nvPr/>
          </p:nvSpPr>
          <p:spPr>
            <a:xfrm>
              <a:off x="0" y="0"/>
              <a:ext cx="10281158" cy="7047103"/>
            </a:xfrm>
            <a:custGeom>
              <a:avLst/>
              <a:gdLst/>
              <a:ahLst/>
              <a:cxnLst/>
              <a:rect l="l" t="t" r="r" b="b"/>
              <a:pathLst>
                <a:path w="10281158" h="7047103">
                  <a:moveTo>
                    <a:pt x="0" y="0"/>
                  </a:moveTo>
                  <a:lnTo>
                    <a:pt x="10281158" y="0"/>
                  </a:lnTo>
                  <a:lnTo>
                    <a:pt x="10281158" y="7047103"/>
                  </a:lnTo>
                  <a:lnTo>
                    <a:pt x="0" y="7047103"/>
                  </a:lnTo>
                  <a:lnTo>
                    <a:pt x="0" y="0"/>
                  </a:lnTo>
                  <a:close/>
                </a:path>
              </a:pathLst>
            </a:custGeom>
            <a:blipFill>
              <a:blip r:embed="rId6"/>
              <a:stretch>
                <a:fillRect l="-1853" r="-1854"/>
              </a:stretch>
            </a:blipFill>
          </p:spPr>
          <p:txBody>
            <a:bodyPr/>
            <a:lstStyle/>
            <a:p>
              <a:endParaRPr lang="en-PT"/>
            </a:p>
          </p:txBody>
        </p:sp>
      </p:grpSp>
      <p:sp>
        <p:nvSpPr>
          <p:cNvPr id="10" name="Freeform 10"/>
          <p:cNvSpPr/>
          <p:nvPr/>
        </p:nvSpPr>
        <p:spPr>
          <a:xfrm>
            <a:off x="9570148" y="3890587"/>
            <a:ext cx="670469" cy="2077324"/>
          </a:xfrm>
          <a:custGeom>
            <a:avLst/>
            <a:gdLst/>
            <a:ahLst/>
            <a:cxnLst/>
            <a:rect l="l" t="t" r="r" b="b"/>
            <a:pathLst>
              <a:path w="670469" h="2077324">
                <a:moveTo>
                  <a:pt x="0" y="0"/>
                </a:moveTo>
                <a:lnTo>
                  <a:pt x="670469" y="0"/>
                </a:lnTo>
                <a:lnTo>
                  <a:pt x="670469" y="2077325"/>
                </a:lnTo>
                <a:lnTo>
                  <a:pt x="0" y="20773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11" name="Freeform 11"/>
          <p:cNvSpPr/>
          <p:nvPr/>
        </p:nvSpPr>
        <p:spPr>
          <a:xfrm>
            <a:off x="9577990" y="6122976"/>
            <a:ext cx="670469" cy="2077324"/>
          </a:xfrm>
          <a:custGeom>
            <a:avLst/>
            <a:gdLst/>
            <a:ahLst/>
            <a:cxnLst/>
            <a:rect l="l" t="t" r="r" b="b"/>
            <a:pathLst>
              <a:path w="670469" h="2077324">
                <a:moveTo>
                  <a:pt x="0" y="0"/>
                </a:moveTo>
                <a:lnTo>
                  <a:pt x="670468" y="0"/>
                </a:lnTo>
                <a:lnTo>
                  <a:pt x="670468" y="2077323"/>
                </a:lnTo>
                <a:lnTo>
                  <a:pt x="0" y="20773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T"/>
          </a:p>
        </p:txBody>
      </p:sp>
      <p:sp>
        <p:nvSpPr>
          <p:cNvPr id="12" name="TextBox 12"/>
          <p:cNvSpPr txBox="1"/>
          <p:nvPr/>
        </p:nvSpPr>
        <p:spPr>
          <a:xfrm>
            <a:off x="5432922" y="8628495"/>
            <a:ext cx="55409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z</a:t>
            </a:r>
          </a:p>
        </p:txBody>
      </p:sp>
      <p:sp>
        <p:nvSpPr>
          <p:cNvPr id="13" name="TextBox 13"/>
          <p:cNvSpPr txBox="1"/>
          <p:nvPr/>
        </p:nvSpPr>
        <p:spPr>
          <a:xfrm rot="-5400000">
            <a:off x="560457" y="5495661"/>
            <a:ext cx="198341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Sigmoid(z)</a:t>
            </a:r>
          </a:p>
        </p:txBody>
      </p:sp>
      <p:sp>
        <p:nvSpPr>
          <p:cNvPr id="14" name="TextBox 14"/>
          <p:cNvSpPr txBox="1"/>
          <p:nvPr/>
        </p:nvSpPr>
        <p:spPr>
          <a:xfrm>
            <a:off x="6436173" y="5438511"/>
            <a:ext cx="3473130" cy="515250"/>
          </a:xfrm>
          <a:prstGeom prst="rect">
            <a:avLst/>
          </a:prstGeom>
        </p:spPr>
        <p:txBody>
          <a:bodyPr lIns="0" tIns="0" rIns="0" bIns="0" rtlCol="0" anchor="t">
            <a:spAutoFit/>
          </a:bodyPr>
          <a:lstStyle/>
          <a:p>
            <a:pPr algn="l">
              <a:lnSpc>
                <a:spcPts val="3867"/>
              </a:lnSpc>
            </a:pPr>
            <a:r>
              <a:rPr lang="en-US" sz="2762">
                <a:solidFill>
                  <a:srgbClr val="004AAD"/>
                </a:solidFill>
                <a:latin typeface="Fredoka"/>
                <a:ea typeface="Fredoka"/>
                <a:cs typeface="Fredoka"/>
                <a:sym typeface="Fredoka"/>
              </a:rPr>
              <a:t>Decision Boundary</a:t>
            </a:r>
          </a:p>
        </p:txBody>
      </p:sp>
      <p:sp>
        <p:nvSpPr>
          <p:cNvPr id="15" name="TextBox 15"/>
          <p:cNvSpPr txBox="1"/>
          <p:nvPr/>
        </p:nvSpPr>
        <p:spPr>
          <a:xfrm>
            <a:off x="10240616" y="4647279"/>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1</a:t>
            </a:r>
          </a:p>
        </p:txBody>
      </p:sp>
      <p:sp>
        <p:nvSpPr>
          <p:cNvPr id="16" name="TextBox 16"/>
          <p:cNvSpPr txBox="1"/>
          <p:nvPr/>
        </p:nvSpPr>
        <p:spPr>
          <a:xfrm>
            <a:off x="10295223" y="6630694"/>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0</a:t>
            </a:r>
          </a:p>
        </p:txBody>
      </p:sp>
      <p:grpSp>
        <p:nvGrpSpPr>
          <p:cNvPr id="17" name="Group 17"/>
          <p:cNvGrpSpPr/>
          <p:nvPr/>
        </p:nvGrpSpPr>
        <p:grpSpPr>
          <a:xfrm>
            <a:off x="14197438" y="6462178"/>
            <a:ext cx="2660283" cy="921673"/>
            <a:chOff x="0" y="0"/>
            <a:chExt cx="3547044" cy="1228897"/>
          </a:xfrm>
        </p:grpSpPr>
        <p:sp>
          <p:nvSpPr>
            <p:cNvPr id="18" name="Freeform 18"/>
            <p:cNvSpPr/>
            <p:nvPr/>
          </p:nvSpPr>
          <p:spPr>
            <a:xfrm>
              <a:off x="0" y="0"/>
              <a:ext cx="3546983" cy="1228852"/>
            </a:xfrm>
            <a:custGeom>
              <a:avLst/>
              <a:gdLst/>
              <a:ahLst/>
              <a:cxnLst/>
              <a:rect l="l" t="t" r="r" b="b"/>
              <a:pathLst>
                <a:path w="3546983" h="1228852">
                  <a:moveTo>
                    <a:pt x="0" y="0"/>
                  </a:moveTo>
                  <a:lnTo>
                    <a:pt x="3546983" y="0"/>
                  </a:lnTo>
                  <a:lnTo>
                    <a:pt x="3546983" y="1228852"/>
                  </a:lnTo>
                  <a:lnTo>
                    <a:pt x="0" y="1228852"/>
                  </a:lnTo>
                  <a:lnTo>
                    <a:pt x="0" y="0"/>
                  </a:lnTo>
                  <a:close/>
                </a:path>
              </a:pathLst>
            </a:custGeom>
            <a:blipFill>
              <a:blip r:embed="rId11"/>
              <a:stretch>
                <a:fillRect r="-1" b="-3"/>
              </a:stretch>
            </a:blipFill>
          </p:spPr>
          <p:txBody>
            <a:bodyPr/>
            <a:lstStyle/>
            <a:p>
              <a:endParaRPr lang="en-PT"/>
            </a:p>
          </p:txBody>
        </p:sp>
      </p:grpSp>
      <p:grpSp>
        <p:nvGrpSpPr>
          <p:cNvPr id="19" name="Group 19"/>
          <p:cNvGrpSpPr/>
          <p:nvPr/>
        </p:nvGrpSpPr>
        <p:grpSpPr>
          <a:xfrm>
            <a:off x="12214318" y="7902626"/>
            <a:ext cx="5564009" cy="1566037"/>
            <a:chOff x="0" y="0"/>
            <a:chExt cx="7418679" cy="2088049"/>
          </a:xfrm>
        </p:grpSpPr>
        <p:sp>
          <p:nvSpPr>
            <p:cNvPr id="20" name="Freeform 20"/>
            <p:cNvSpPr/>
            <p:nvPr/>
          </p:nvSpPr>
          <p:spPr>
            <a:xfrm>
              <a:off x="0" y="0"/>
              <a:ext cx="7418705" cy="2088007"/>
            </a:xfrm>
            <a:custGeom>
              <a:avLst/>
              <a:gdLst/>
              <a:ahLst/>
              <a:cxnLst/>
              <a:rect l="l" t="t" r="r" b="b"/>
              <a:pathLst>
                <a:path w="7418705" h="2088007">
                  <a:moveTo>
                    <a:pt x="0" y="0"/>
                  </a:moveTo>
                  <a:lnTo>
                    <a:pt x="7418705" y="0"/>
                  </a:lnTo>
                  <a:lnTo>
                    <a:pt x="7418705" y="2088007"/>
                  </a:lnTo>
                  <a:lnTo>
                    <a:pt x="0" y="2088007"/>
                  </a:lnTo>
                  <a:lnTo>
                    <a:pt x="0" y="0"/>
                  </a:lnTo>
                  <a:close/>
                </a:path>
              </a:pathLst>
            </a:custGeom>
            <a:blipFill>
              <a:blip r:embed="rId12"/>
              <a:stretch>
                <a:fillRect t="-1613" b="-1615"/>
              </a:stretch>
            </a:blipFill>
          </p:spPr>
          <p:txBody>
            <a:bodyPr/>
            <a:lstStyle/>
            <a:p>
              <a:endParaRPr lang="en-PT"/>
            </a:p>
          </p:txBody>
        </p:sp>
      </p:grpSp>
      <p:sp>
        <p:nvSpPr>
          <p:cNvPr id="21" name="TextBox 21"/>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776442" y="3941591"/>
            <a:ext cx="5906946" cy="819987"/>
            <a:chOff x="0" y="0"/>
            <a:chExt cx="7875928" cy="1093316"/>
          </a:xfrm>
        </p:grpSpPr>
        <p:sp>
          <p:nvSpPr>
            <p:cNvPr id="4" name="Freeform 4"/>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4"/>
              <a:stretch>
                <a:fillRect b="2"/>
              </a:stretch>
            </a:blipFill>
          </p:spPr>
          <p:txBody>
            <a:bodyPr/>
            <a:lstStyle/>
            <a:p>
              <a:endParaRPr lang="en-PT"/>
            </a:p>
          </p:txBody>
        </p:sp>
      </p:grpSp>
      <p:grpSp>
        <p:nvGrpSpPr>
          <p:cNvPr id="5" name="Group 5"/>
          <p:cNvGrpSpPr/>
          <p:nvPr/>
        </p:nvGrpSpPr>
        <p:grpSpPr>
          <a:xfrm>
            <a:off x="14090447" y="498272"/>
            <a:ext cx="3592941" cy="3111325"/>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865" r="-14865"/>
              </a:stretch>
            </a:blipFill>
          </p:spPr>
          <p:txBody>
            <a:bodyPr/>
            <a:lstStyle/>
            <a:p>
              <a:endParaRPr lang="en-PT"/>
            </a:p>
          </p:txBody>
        </p:sp>
      </p:grpSp>
      <p:sp>
        <p:nvSpPr>
          <p:cNvPr id="7" name="TextBox 7"/>
          <p:cNvSpPr txBox="1"/>
          <p:nvPr/>
        </p:nvSpPr>
        <p:spPr>
          <a:xfrm>
            <a:off x="1524000"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SIGMOID FUNCTION</a:t>
            </a:r>
          </a:p>
        </p:txBody>
      </p:sp>
      <p:grpSp>
        <p:nvGrpSpPr>
          <p:cNvPr id="8" name="Group 8"/>
          <p:cNvGrpSpPr/>
          <p:nvPr/>
        </p:nvGrpSpPr>
        <p:grpSpPr>
          <a:xfrm>
            <a:off x="2198397" y="3311118"/>
            <a:ext cx="7710905" cy="5285287"/>
            <a:chOff x="0" y="0"/>
            <a:chExt cx="10281207" cy="7047049"/>
          </a:xfrm>
        </p:grpSpPr>
        <p:sp>
          <p:nvSpPr>
            <p:cNvPr id="9" name="Freeform 9"/>
            <p:cNvSpPr/>
            <p:nvPr/>
          </p:nvSpPr>
          <p:spPr>
            <a:xfrm>
              <a:off x="0" y="0"/>
              <a:ext cx="10281158" cy="7047103"/>
            </a:xfrm>
            <a:custGeom>
              <a:avLst/>
              <a:gdLst/>
              <a:ahLst/>
              <a:cxnLst/>
              <a:rect l="l" t="t" r="r" b="b"/>
              <a:pathLst>
                <a:path w="10281158" h="7047103">
                  <a:moveTo>
                    <a:pt x="0" y="0"/>
                  </a:moveTo>
                  <a:lnTo>
                    <a:pt x="10281158" y="0"/>
                  </a:lnTo>
                  <a:lnTo>
                    <a:pt x="10281158" y="7047103"/>
                  </a:lnTo>
                  <a:lnTo>
                    <a:pt x="0" y="7047103"/>
                  </a:lnTo>
                  <a:lnTo>
                    <a:pt x="0" y="0"/>
                  </a:lnTo>
                  <a:close/>
                </a:path>
              </a:pathLst>
            </a:custGeom>
            <a:blipFill>
              <a:blip r:embed="rId6"/>
              <a:stretch>
                <a:fillRect l="-1853" r="-1854"/>
              </a:stretch>
            </a:blipFill>
          </p:spPr>
          <p:txBody>
            <a:bodyPr/>
            <a:lstStyle/>
            <a:p>
              <a:endParaRPr lang="en-PT"/>
            </a:p>
          </p:txBody>
        </p:sp>
      </p:grpSp>
      <p:sp>
        <p:nvSpPr>
          <p:cNvPr id="10" name="Freeform 10"/>
          <p:cNvSpPr/>
          <p:nvPr/>
        </p:nvSpPr>
        <p:spPr>
          <a:xfrm>
            <a:off x="9570148" y="3890587"/>
            <a:ext cx="670469" cy="2077324"/>
          </a:xfrm>
          <a:custGeom>
            <a:avLst/>
            <a:gdLst/>
            <a:ahLst/>
            <a:cxnLst/>
            <a:rect l="l" t="t" r="r" b="b"/>
            <a:pathLst>
              <a:path w="670469" h="2077324">
                <a:moveTo>
                  <a:pt x="0" y="0"/>
                </a:moveTo>
                <a:lnTo>
                  <a:pt x="670469" y="0"/>
                </a:lnTo>
                <a:lnTo>
                  <a:pt x="670469" y="2077325"/>
                </a:lnTo>
                <a:lnTo>
                  <a:pt x="0" y="20773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11" name="Freeform 11"/>
          <p:cNvSpPr/>
          <p:nvPr/>
        </p:nvSpPr>
        <p:spPr>
          <a:xfrm>
            <a:off x="9577990" y="6122976"/>
            <a:ext cx="670469" cy="2077324"/>
          </a:xfrm>
          <a:custGeom>
            <a:avLst/>
            <a:gdLst/>
            <a:ahLst/>
            <a:cxnLst/>
            <a:rect l="l" t="t" r="r" b="b"/>
            <a:pathLst>
              <a:path w="670469" h="2077324">
                <a:moveTo>
                  <a:pt x="0" y="0"/>
                </a:moveTo>
                <a:lnTo>
                  <a:pt x="670468" y="0"/>
                </a:lnTo>
                <a:lnTo>
                  <a:pt x="670468" y="2077323"/>
                </a:lnTo>
                <a:lnTo>
                  <a:pt x="0" y="20773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T"/>
          </a:p>
        </p:txBody>
      </p:sp>
      <p:sp>
        <p:nvSpPr>
          <p:cNvPr id="12" name="TextBox 12"/>
          <p:cNvSpPr txBox="1"/>
          <p:nvPr/>
        </p:nvSpPr>
        <p:spPr>
          <a:xfrm>
            <a:off x="5432922" y="8628495"/>
            <a:ext cx="55409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z</a:t>
            </a:r>
          </a:p>
        </p:txBody>
      </p:sp>
      <p:sp>
        <p:nvSpPr>
          <p:cNvPr id="13" name="TextBox 13"/>
          <p:cNvSpPr txBox="1"/>
          <p:nvPr/>
        </p:nvSpPr>
        <p:spPr>
          <a:xfrm rot="-5400000">
            <a:off x="560457" y="5495661"/>
            <a:ext cx="198341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Sigmoid(z)</a:t>
            </a:r>
          </a:p>
        </p:txBody>
      </p:sp>
      <p:sp>
        <p:nvSpPr>
          <p:cNvPr id="14" name="TextBox 14"/>
          <p:cNvSpPr txBox="1"/>
          <p:nvPr/>
        </p:nvSpPr>
        <p:spPr>
          <a:xfrm>
            <a:off x="6436173" y="5438511"/>
            <a:ext cx="3473130" cy="515250"/>
          </a:xfrm>
          <a:prstGeom prst="rect">
            <a:avLst/>
          </a:prstGeom>
        </p:spPr>
        <p:txBody>
          <a:bodyPr lIns="0" tIns="0" rIns="0" bIns="0" rtlCol="0" anchor="t">
            <a:spAutoFit/>
          </a:bodyPr>
          <a:lstStyle/>
          <a:p>
            <a:pPr algn="l">
              <a:lnSpc>
                <a:spcPts val="3867"/>
              </a:lnSpc>
            </a:pPr>
            <a:r>
              <a:rPr lang="en-US" sz="2762">
                <a:solidFill>
                  <a:srgbClr val="004AAD"/>
                </a:solidFill>
                <a:latin typeface="Fredoka"/>
                <a:ea typeface="Fredoka"/>
                <a:cs typeface="Fredoka"/>
                <a:sym typeface="Fredoka"/>
              </a:rPr>
              <a:t>Decision Boundary</a:t>
            </a:r>
          </a:p>
        </p:txBody>
      </p:sp>
      <p:sp>
        <p:nvSpPr>
          <p:cNvPr id="15" name="TextBox 15"/>
          <p:cNvSpPr txBox="1"/>
          <p:nvPr/>
        </p:nvSpPr>
        <p:spPr>
          <a:xfrm>
            <a:off x="10240616" y="4647279"/>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1</a:t>
            </a:r>
          </a:p>
        </p:txBody>
      </p:sp>
      <p:sp>
        <p:nvSpPr>
          <p:cNvPr id="16" name="TextBox 16"/>
          <p:cNvSpPr txBox="1"/>
          <p:nvPr/>
        </p:nvSpPr>
        <p:spPr>
          <a:xfrm>
            <a:off x="10295223" y="6630694"/>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0</a:t>
            </a:r>
          </a:p>
        </p:txBody>
      </p:sp>
      <p:sp>
        <p:nvSpPr>
          <p:cNvPr id="17" name="TextBox 17"/>
          <p:cNvSpPr txBox="1"/>
          <p:nvPr/>
        </p:nvSpPr>
        <p:spPr>
          <a:xfrm>
            <a:off x="12042850" y="5086329"/>
            <a:ext cx="5800018" cy="472249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For a set of the regression parameters, predictions are made and then compared with labels</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2DC5FA"/>
                </a:solidFill>
                <a:latin typeface="Poppins Bold"/>
                <a:ea typeface="Poppins Bold"/>
                <a:cs typeface="Poppins Bold"/>
                <a:sym typeface="Poppins Bold"/>
              </a:rPr>
              <a:t>instead of maximising the # of correct answers, ML algos usually try to minimize the # errors...</a:t>
            </a:r>
          </a:p>
        </p:txBody>
      </p:sp>
      <p:sp>
        <p:nvSpPr>
          <p:cNvPr id="18" name="TextBox 1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776442" y="2330691"/>
            <a:ext cx="5906946" cy="819987"/>
            <a:chOff x="0" y="0"/>
            <a:chExt cx="7875928" cy="1093316"/>
          </a:xfrm>
        </p:grpSpPr>
        <p:sp>
          <p:nvSpPr>
            <p:cNvPr id="4" name="Freeform 4"/>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4"/>
              <a:stretch>
                <a:fillRect b="2"/>
              </a:stretch>
            </a:blipFill>
          </p:spPr>
          <p:txBody>
            <a:bodyPr/>
            <a:lstStyle/>
            <a:p>
              <a:endParaRPr lang="en-PT"/>
            </a:p>
          </p:txBody>
        </p:sp>
      </p:grpSp>
      <p:sp>
        <p:nvSpPr>
          <p:cNvPr id="5" name="TextBox 5"/>
          <p:cNvSpPr txBox="1"/>
          <p:nvPr/>
        </p:nvSpPr>
        <p:spPr>
          <a:xfrm>
            <a:off x="1524000"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SIGMOID FUNCTION</a:t>
            </a:r>
          </a:p>
        </p:txBody>
      </p:sp>
      <p:grpSp>
        <p:nvGrpSpPr>
          <p:cNvPr id="6" name="Group 6"/>
          <p:cNvGrpSpPr/>
          <p:nvPr/>
        </p:nvGrpSpPr>
        <p:grpSpPr>
          <a:xfrm>
            <a:off x="2198397" y="3311118"/>
            <a:ext cx="7710905" cy="5285287"/>
            <a:chOff x="0" y="0"/>
            <a:chExt cx="10281207" cy="7047049"/>
          </a:xfrm>
        </p:grpSpPr>
        <p:sp>
          <p:nvSpPr>
            <p:cNvPr id="7" name="Freeform 7"/>
            <p:cNvSpPr/>
            <p:nvPr/>
          </p:nvSpPr>
          <p:spPr>
            <a:xfrm>
              <a:off x="0" y="0"/>
              <a:ext cx="10281158" cy="7047103"/>
            </a:xfrm>
            <a:custGeom>
              <a:avLst/>
              <a:gdLst/>
              <a:ahLst/>
              <a:cxnLst/>
              <a:rect l="l" t="t" r="r" b="b"/>
              <a:pathLst>
                <a:path w="10281158" h="7047103">
                  <a:moveTo>
                    <a:pt x="0" y="0"/>
                  </a:moveTo>
                  <a:lnTo>
                    <a:pt x="10281158" y="0"/>
                  </a:lnTo>
                  <a:lnTo>
                    <a:pt x="10281158" y="7047103"/>
                  </a:lnTo>
                  <a:lnTo>
                    <a:pt x="0" y="7047103"/>
                  </a:lnTo>
                  <a:lnTo>
                    <a:pt x="0" y="0"/>
                  </a:lnTo>
                  <a:close/>
                </a:path>
              </a:pathLst>
            </a:custGeom>
            <a:blipFill>
              <a:blip r:embed="rId5"/>
              <a:stretch>
                <a:fillRect l="-1853" r="-1854"/>
              </a:stretch>
            </a:blipFill>
          </p:spPr>
          <p:txBody>
            <a:bodyPr/>
            <a:lstStyle/>
            <a:p>
              <a:endParaRPr lang="en-PT"/>
            </a:p>
          </p:txBody>
        </p:sp>
      </p:grpSp>
      <p:sp>
        <p:nvSpPr>
          <p:cNvPr id="8" name="Freeform 8"/>
          <p:cNvSpPr/>
          <p:nvPr/>
        </p:nvSpPr>
        <p:spPr>
          <a:xfrm>
            <a:off x="9570148" y="3890587"/>
            <a:ext cx="670469" cy="2077324"/>
          </a:xfrm>
          <a:custGeom>
            <a:avLst/>
            <a:gdLst/>
            <a:ahLst/>
            <a:cxnLst/>
            <a:rect l="l" t="t" r="r" b="b"/>
            <a:pathLst>
              <a:path w="670469" h="2077324">
                <a:moveTo>
                  <a:pt x="0" y="0"/>
                </a:moveTo>
                <a:lnTo>
                  <a:pt x="670469" y="0"/>
                </a:lnTo>
                <a:lnTo>
                  <a:pt x="670469" y="2077325"/>
                </a:lnTo>
                <a:lnTo>
                  <a:pt x="0" y="20773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9" name="Freeform 9"/>
          <p:cNvSpPr/>
          <p:nvPr/>
        </p:nvSpPr>
        <p:spPr>
          <a:xfrm>
            <a:off x="9577990" y="6122976"/>
            <a:ext cx="670469" cy="2077324"/>
          </a:xfrm>
          <a:custGeom>
            <a:avLst/>
            <a:gdLst/>
            <a:ahLst/>
            <a:cxnLst/>
            <a:rect l="l" t="t" r="r" b="b"/>
            <a:pathLst>
              <a:path w="670469" h="2077324">
                <a:moveTo>
                  <a:pt x="0" y="0"/>
                </a:moveTo>
                <a:lnTo>
                  <a:pt x="670468" y="0"/>
                </a:lnTo>
                <a:lnTo>
                  <a:pt x="670468" y="2077323"/>
                </a:lnTo>
                <a:lnTo>
                  <a:pt x="0" y="20773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10" name="TextBox 10"/>
          <p:cNvSpPr txBox="1"/>
          <p:nvPr/>
        </p:nvSpPr>
        <p:spPr>
          <a:xfrm>
            <a:off x="5432922" y="8628495"/>
            <a:ext cx="55409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z</a:t>
            </a:r>
          </a:p>
        </p:txBody>
      </p:sp>
      <p:sp>
        <p:nvSpPr>
          <p:cNvPr id="11" name="TextBox 11"/>
          <p:cNvSpPr txBox="1"/>
          <p:nvPr/>
        </p:nvSpPr>
        <p:spPr>
          <a:xfrm rot="-5400000">
            <a:off x="560457" y="5495661"/>
            <a:ext cx="198341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Sigmoid(z)</a:t>
            </a:r>
          </a:p>
        </p:txBody>
      </p:sp>
      <p:sp>
        <p:nvSpPr>
          <p:cNvPr id="12" name="TextBox 12"/>
          <p:cNvSpPr txBox="1"/>
          <p:nvPr/>
        </p:nvSpPr>
        <p:spPr>
          <a:xfrm>
            <a:off x="6436173" y="5438511"/>
            <a:ext cx="3473130" cy="515250"/>
          </a:xfrm>
          <a:prstGeom prst="rect">
            <a:avLst/>
          </a:prstGeom>
        </p:spPr>
        <p:txBody>
          <a:bodyPr lIns="0" tIns="0" rIns="0" bIns="0" rtlCol="0" anchor="t">
            <a:spAutoFit/>
          </a:bodyPr>
          <a:lstStyle/>
          <a:p>
            <a:pPr algn="l">
              <a:lnSpc>
                <a:spcPts val="3867"/>
              </a:lnSpc>
            </a:pPr>
            <a:r>
              <a:rPr lang="en-US" sz="2762">
                <a:solidFill>
                  <a:srgbClr val="004AAD"/>
                </a:solidFill>
                <a:latin typeface="Fredoka"/>
                <a:ea typeface="Fredoka"/>
                <a:cs typeface="Fredoka"/>
                <a:sym typeface="Fredoka"/>
              </a:rPr>
              <a:t>Decision Boundary</a:t>
            </a:r>
          </a:p>
        </p:txBody>
      </p:sp>
      <p:sp>
        <p:nvSpPr>
          <p:cNvPr id="13" name="TextBox 13"/>
          <p:cNvSpPr txBox="1"/>
          <p:nvPr/>
        </p:nvSpPr>
        <p:spPr>
          <a:xfrm>
            <a:off x="10240616" y="4647279"/>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1</a:t>
            </a:r>
          </a:p>
        </p:txBody>
      </p:sp>
      <p:sp>
        <p:nvSpPr>
          <p:cNvPr id="14" name="TextBox 14"/>
          <p:cNvSpPr txBox="1"/>
          <p:nvPr/>
        </p:nvSpPr>
        <p:spPr>
          <a:xfrm>
            <a:off x="10295223" y="6630694"/>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0</a:t>
            </a:r>
          </a:p>
        </p:txBody>
      </p:sp>
      <p:sp>
        <p:nvSpPr>
          <p:cNvPr id="15" name="TextBox 15"/>
          <p:cNvSpPr txBox="1"/>
          <p:nvPr/>
        </p:nvSpPr>
        <p:spPr>
          <a:xfrm>
            <a:off x="12042850" y="3242149"/>
            <a:ext cx="5800018" cy="367474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For a set of the regression parameters, predictions are made and then compared with labels</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2DC5FA"/>
                </a:solidFill>
                <a:latin typeface="Poppins Bold"/>
                <a:ea typeface="Poppins Bold"/>
                <a:cs typeface="Poppins Bold"/>
                <a:sym typeface="Poppins Bold"/>
              </a:rPr>
              <a:t>Cost Function is used to evaluate "Penalty"</a:t>
            </a:r>
          </a:p>
        </p:txBody>
      </p:sp>
      <p:grpSp>
        <p:nvGrpSpPr>
          <p:cNvPr id="16" name="Group 16"/>
          <p:cNvGrpSpPr/>
          <p:nvPr/>
        </p:nvGrpSpPr>
        <p:grpSpPr>
          <a:xfrm>
            <a:off x="11776442" y="7088344"/>
            <a:ext cx="6512399" cy="1991395"/>
            <a:chOff x="0" y="0"/>
            <a:chExt cx="8683199" cy="2655193"/>
          </a:xfrm>
        </p:grpSpPr>
        <p:sp>
          <p:nvSpPr>
            <p:cNvPr id="17" name="Freeform 17"/>
            <p:cNvSpPr/>
            <p:nvPr/>
          </p:nvSpPr>
          <p:spPr>
            <a:xfrm>
              <a:off x="0" y="0"/>
              <a:ext cx="8683244" cy="2655189"/>
            </a:xfrm>
            <a:custGeom>
              <a:avLst/>
              <a:gdLst/>
              <a:ahLst/>
              <a:cxnLst/>
              <a:rect l="l" t="t" r="r" b="b"/>
              <a:pathLst>
                <a:path w="8683244" h="2655189">
                  <a:moveTo>
                    <a:pt x="0" y="0"/>
                  </a:moveTo>
                  <a:lnTo>
                    <a:pt x="8683244" y="0"/>
                  </a:lnTo>
                  <a:lnTo>
                    <a:pt x="8683244" y="2655189"/>
                  </a:lnTo>
                  <a:lnTo>
                    <a:pt x="0" y="2655189"/>
                  </a:lnTo>
                  <a:lnTo>
                    <a:pt x="0" y="0"/>
                  </a:lnTo>
                  <a:close/>
                </a:path>
              </a:pathLst>
            </a:custGeom>
            <a:blipFill>
              <a:blip r:embed="rId10"/>
              <a:stretch>
                <a:fillRect/>
              </a:stretch>
            </a:blipFill>
          </p:spPr>
          <p:txBody>
            <a:bodyPr/>
            <a:lstStyle/>
            <a:p>
              <a:endParaRPr lang="en-PT"/>
            </a:p>
          </p:txBody>
        </p:sp>
      </p:grpSp>
      <p:sp>
        <p:nvSpPr>
          <p:cNvPr id="18" name="TextBox 1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5476875"/>
            <a:ext cx="18977243" cy="4810125"/>
            <a:chOff x="0" y="0"/>
            <a:chExt cx="25302990" cy="6413500"/>
          </a:xfrm>
        </p:grpSpPr>
        <p:sp>
          <p:nvSpPr>
            <p:cNvPr id="4" name="Freeform 4"/>
            <p:cNvSpPr/>
            <p:nvPr/>
          </p:nvSpPr>
          <p:spPr>
            <a:xfrm>
              <a:off x="0" y="0"/>
              <a:ext cx="25302882" cy="6413500"/>
            </a:xfrm>
            <a:custGeom>
              <a:avLst/>
              <a:gdLst/>
              <a:ahLst/>
              <a:cxnLst/>
              <a:rect l="l" t="t" r="r" b="b"/>
              <a:pathLst>
                <a:path w="25302882" h="6413500">
                  <a:moveTo>
                    <a:pt x="0" y="0"/>
                  </a:moveTo>
                  <a:lnTo>
                    <a:pt x="25302882" y="0"/>
                  </a:lnTo>
                  <a:lnTo>
                    <a:pt x="25302882" y="6413500"/>
                  </a:lnTo>
                  <a:lnTo>
                    <a:pt x="0" y="6413500"/>
                  </a:lnTo>
                  <a:close/>
                </a:path>
              </a:pathLst>
            </a:custGeom>
            <a:solidFill>
              <a:srgbClr val="EEEEEE"/>
            </a:solidFill>
          </p:spPr>
          <p:txBody>
            <a:bodyPr/>
            <a:lstStyle/>
            <a:p>
              <a:endParaRPr lang="en-PT"/>
            </a:p>
          </p:txBody>
        </p:sp>
      </p:grpSp>
      <p:sp>
        <p:nvSpPr>
          <p:cNvPr id="5" name="Freeform 5"/>
          <p:cNvSpPr/>
          <p:nvPr/>
        </p:nvSpPr>
        <p:spPr>
          <a:xfrm>
            <a:off x="2557570" y="800100"/>
            <a:ext cx="3501321" cy="4114800"/>
          </a:xfrm>
          <a:custGeom>
            <a:avLst/>
            <a:gdLst/>
            <a:ahLst/>
            <a:cxnLst/>
            <a:rect l="l" t="t" r="r" b="b"/>
            <a:pathLst>
              <a:path w="3501321" h="4114800">
                <a:moveTo>
                  <a:pt x="0" y="0"/>
                </a:moveTo>
                <a:lnTo>
                  <a:pt x="3501321" y="0"/>
                </a:lnTo>
                <a:lnTo>
                  <a:pt x="3501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2358852" y="6816287"/>
            <a:ext cx="14259539" cy="2116831"/>
          </a:xfrm>
          <a:prstGeom prst="rect">
            <a:avLst/>
          </a:prstGeom>
        </p:spPr>
        <p:txBody>
          <a:bodyPr lIns="0" tIns="0" rIns="0" bIns="0" rtlCol="0" anchor="t">
            <a:spAutoFit/>
          </a:bodyPr>
          <a:lstStyle/>
          <a:p>
            <a:pPr algn="l">
              <a:lnSpc>
                <a:spcPts val="7871"/>
              </a:lnSpc>
            </a:pPr>
            <a:r>
              <a:rPr lang="en-US" sz="8199">
                <a:solidFill>
                  <a:srgbClr val="212121"/>
                </a:solidFill>
                <a:latin typeface="Poppins Bold"/>
                <a:ea typeface="Poppins Bold"/>
                <a:cs typeface="Poppins Bold"/>
                <a:sym typeface="Poppins Bold"/>
              </a:rPr>
              <a:t>Jupyter Notebook on this Algorithm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029897" y="0"/>
            <a:ext cx="7675086" cy="10287000"/>
            <a:chOff x="0" y="0"/>
            <a:chExt cx="10233448" cy="13716000"/>
          </a:xfrm>
        </p:grpSpPr>
        <p:sp>
          <p:nvSpPr>
            <p:cNvPr id="4" name="Freeform 4"/>
            <p:cNvSpPr/>
            <p:nvPr/>
          </p:nvSpPr>
          <p:spPr>
            <a:xfrm>
              <a:off x="0" y="0"/>
              <a:ext cx="10233404" cy="13716000"/>
            </a:xfrm>
            <a:custGeom>
              <a:avLst/>
              <a:gdLst/>
              <a:ahLst/>
              <a:cxnLst/>
              <a:rect l="l" t="t" r="r" b="b"/>
              <a:pathLst>
                <a:path w="10233404" h="13716000">
                  <a:moveTo>
                    <a:pt x="0" y="0"/>
                  </a:moveTo>
                  <a:lnTo>
                    <a:pt x="10233404" y="0"/>
                  </a:lnTo>
                  <a:lnTo>
                    <a:pt x="10233404" y="13716000"/>
                  </a:lnTo>
                  <a:lnTo>
                    <a:pt x="0" y="13716000"/>
                  </a:lnTo>
                  <a:close/>
                </a:path>
              </a:pathLst>
            </a:custGeom>
            <a:solidFill>
              <a:srgbClr val="EEEEEE"/>
            </a:solidFill>
          </p:spPr>
          <p:txBody>
            <a:bodyPr/>
            <a:lstStyle/>
            <a:p>
              <a:endParaRPr lang="en-PT"/>
            </a:p>
          </p:txBody>
        </p:sp>
      </p:grpSp>
      <p:sp>
        <p:nvSpPr>
          <p:cNvPr id="5" name="Freeform 5"/>
          <p:cNvSpPr/>
          <p:nvPr/>
        </p:nvSpPr>
        <p:spPr>
          <a:xfrm>
            <a:off x="14275253" y="1028700"/>
            <a:ext cx="2412176" cy="2140806"/>
          </a:xfrm>
          <a:custGeom>
            <a:avLst/>
            <a:gdLst/>
            <a:ahLst/>
            <a:cxnLst/>
            <a:rect l="l" t="t" r="r" b="b"/>
            <a:pathLst>
              <a:path w="2412176" h="2140806">
                <a:moveTo>
                  <a:pt x="0" y="0"/>
                </a:moveTo>
                <a:lnTo>
                  <a:pt x="2412176" y="0"/>
                </a:lnTo>
                <a:lnTo>
                  <a:pt x="2412176" y="2140806"/>
                </a:lnTo>
                <a:lnTo>
                  <a:pt x="0" y="2140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1524000"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DECISION TREES</a:t>
            </a:r>
          </a:p>
        </p:txBody>
      </p:sp>
      <p:sp>
        <p:nvSpPr>
          <p:cNvPr id="7" name="TextBox 7"/>
          <p:cNvSpPr txBox="1"/>
          <p:nvPr/>
        </p:nvSpPr>
        <p:spPr>
          <a:xfrm>
            <a:off x="11808092" y="3599294"/>
            <a:ext cx="6118695" cy="6294120"/>
          </a:xfrm>
          <a:prstGeom prst="rect">
            <a:avLst/>
          </a:prstGeom>
        </p:spPr>
        <p:txBody>
          <a:bodyPr lIns="0" tIns="0" rIns="0" bIns="0" rtlCol="0" anchor="t">
            <a:spAutoFit/>
          </a:bodyPr>
          <a:lstStyle/>
          <a:p>
            <a:pPr marL="457200" indent="-457200" algn="l">
              <a:lnSpc>
                <a:spcPts val="4140"/>
              </a:lnSpc>
              <a:buFont typeface="Arial" panose="020B0604020202020204" pitchFamily="34" charset="0"/>
              <a:buChar char="•"/>
            </a:pPr>
            <a:r>
              <a:rPr lang="en-US" sz="3000" dirty="0">
                <a:solidFill>
                  <a:srgbClr val="000000"/>
                </a:solidFill>
                <a:latin typeface="Poppins Bold"/>
                <a:ea typeface="Poppins Bold"/>
                <a:cs typeface="Poppins Bold"/>
                <a:sym typeface="Poppins Bold"/>
              </a:rPr>
              <a:t>Each level of the tree asks a "question" about a specific feature and divides the paths into several nodes</a:t>
            </a:r>
          </a:p>
          <a:p>
            <a:pPr algn="l">
              <a:lnSpc>
                <a:spcPts val="4140"/>
              </a:lnSpc>
            </a:pPr>
            <a:endParaRPr lang="en-US" sz="3000" dirty="0">
              <a:solidFill>
                <a:srgbClr val="000000"/>
              </a:solidFill>
              <a:latin typeface="Poppins Bold"/>
              <a:ea typeface="Poppins Bold"/>
              <a:cs typeface="Poppins Bold"/>
              <a:sym typeface="Poppins Bold"/>
            </a:endParaRPr>
          </a:p>
          <a:p>
            <a:pPr marL="457200" indent="-457200" algn="l">
              <a:lnSpc>
                <a:spcPts val="4140"/>
              </a:lnSpc>
              <a:buFont typeface="Arial" panose="020B0604020202020204" pitchFamily="34" charset="0"/>
              <a:buChar char="•"/>
            </a:pPr>
            <a:r>
              <a:rPr lang="en-US" sz="3000" dirty="0">
                <a:solidFill>
                  <a:srgbClr val="000000"/>
                </a:solidFill>
                <a:latin typeface="Poppins Bold"/>
                <a:ea typeface="Poppins Bold"/>
                <a:cs typeface="Poppins Bold"/>
                <a:sym typeface="Poppins Bold"/>
              </a:rPr>
              <a:t>number of levels is known as the tree depth</a:t>
            </a:r>
          </a:p>
          <a:p>
            <a:pPr algn="l">
              <a:lnSpc>
                <a:spcPts val="4140"/>
              </a:lnSpc>
            </a:pPr>
            <a:endParaRPr lang="en-US" sz="3000" dirty="0">
              <a:solidFill>
                <a:srgbClr val="000000"/>
              </a:solidFill>
              <a:latin typeface="Poppins Bold"/>
              <a:ea typeface="Poppins Bold"/>
              <a:cs typeface="Poppins Bold"/>
              <a:sym typeface="Poppins Bold"/>
            </a:endParaRPr>
          </a:p>
          <a:p>
            <a:pPr marL="457200" indent="-457200" algn="l">
              <a:lnSpc>
                <a:spcPts val="4140"/>
              </a:lnSpc>
              <a:buFont typeface="Arial" panose="020B0604020202020204" pitchFamily="34" charset="0"/>
              <a:buChar char="•"/>
            </a:pPr>
            <a:r>
              <a:rPr lang="en-US" sz="3000" dirty="0">
                <a:solidFill>
                  <a:srgbClr val="000000"/>
                </a:solidFill>
                <a:latin typeface="Poppins Bold"/>
                <a:ea typeface="Poppins Bold"/>
                <a:cs typeface="Poppins Bold"/>
                <a:sym typeface="Poppins Bold"/>
              </a:rPr>
              <a:t>Trees are constructed by trying different combinations of features</a:t>
            </a:r>
          </a:p>
          <a:p>
            <a:pPr algn="l">
              <a:lnSpc>
                <a:spcPts val="4140"/>
              </a:lnSpc>
            </a:pPr>
            <a:endParaRPr lang="en-US" sz="3000" dirty="0">
              <a:solidFill>
                <a:srgbClr val="000000"/>
              </a:solidFill>
              <a:latin typeface="Poppins Bold"/>
              <a:ea typeface="Poppins Bold"/>
              <a:cs typeface="Poppins Bold"/>
              <a:sym typeface="Poppins Bold"/>
            </a:endParaRPr>
          </a:p>
        </p:txBody>
      </p:sp>
      <p:grpSp>
        <p:nvGrpSpPr>
          <p:cNvPr id="8" name="Group 8"/>
          <p:cNvGrpSpPr/>
          <p:nvPr/>
        </p:nvGrpSpPr>
        <p:grpSpPr>
          <a:xfrm>
            <a:off x="994082" y="3441828"/>
            <a:ext cx="10035815" cy="4665293"/>
            <a:chOff x="0" y="0"/>
            <a:chExt cx="13381087" cy="6220391"/>
          </a:xfrm>
        </p:grpSpPr>
        <p:sp>
          <p:nvSpPr>
            <p:cNvPr id="9" name="Freeform 9"/>
            <p:cNvSpPr/>
            <p:nvPr/>
          </p:nvSpPr>
          <p:spPr>
            <a:xfrm>
              <a:off x="0" y="0"/>
              <a:ext cx="13381101" cy="6220333"/>
            </a:xfrm>
            <a:custGeom>
              <a:avLst/>
              <a:gdLst/>
              <a:ahLst/>
              <a:cxnLst/>
              <a:rect l="l" t="t" r="r" b="b"/>
              <a:pathLst>
                <a:path w="13381101" h="6220333">
                  <a:moveTo>
                    <a:pt x="0" y="0"/>
                  </a:moveTo>
                  <a:lnTo>
                    <a:pt x="13381101" y="0"/>
                  </a:lnTo>
                  <a:lnTo>
                    <a:pt x="13381101" y="6220333"/>
                  </a:lnTo>
                  <a:lnTo>
                    <a:pt x="0" y="6220333"/>
                  </a:lnTo>
                  <a:lnTo>
                    <a:pt x="0" y="0"/>
                  </a:lnTo>
                  <a:close/>
                </a:path>
              </a:pathLst>
            </a:custGeom>
            <a:blipFill>
              <a:blip r:embed="rId6"/>
              <a:stretch>
                <a:fillRect t="-10454" b="-10455"/>
              </a:stretch>
            </a:blipFill>
          </p:spPr>
          <p:txBody>
            <a:bodyPr/>
            <a:lstStyle/>
            <a:p>
              <a:endParaRPr lang="en-PT"/>
            </a:p>
          </p:txBody>
        </p:sp>
      </p:grpSp>
      <p:sp>
        <p:nvSpPr>
          <p:cNvPr id="10" name="TextBox 10"/>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9709742" y="0"/>
            <a:ext cx="8578258" cy="10287000"/>
            <a:chOff x="0" y="0"/>
            <a:chExt cx="11437677" cy="13716000"/>
          </a:xfrm>
        </p:grpSpPr>
        <p:sp>
          <p:nvSpPr>
            <p:cNvPr id="4" name="Freeform 4"/>
            <p:cNvSpPr/>
            <p:nvPr/>
          </p:nvSpPr>
          <p:spPr>
            <a:xfrm>
              <a:off x="0" y="0"/>
              <a:ext cx="11437628" cy="13716000"/>
            </a:xfrm>
            <a:custGeom>
              <a:avLst/>
              <a:gdLst/>
              <a:ahLst/>
              <a:cxnLst/>
              <a:rect l="l" t="t" r="r" b="b"/>
              <a:pathLst>
                <a:path w="11437628" h="13716000">
                  <a:moveTo>
                    <a:pt x="0" y="0"/>
                  </a:moveTo>
                  <a:lnTo>
                    <a:pt x="11437628" y="0"/>
                  </a:lnTo>
                  <a:lnTo>
                    <a:pt x="11437628" y="13716000"/>
                  </a:lnTo>
                  <a:lnTo>
                    <a:pt x="0" y="13716000"/>
                  </a:lnTo>
                  <a:close/>
                </a:path>
              </a:pathLst>
            </a:custGeom>
            <a:solidFill>
              <a:srgbClr val="EEEEEE"/>
            </a:solidFill>
          </p:spPr>
          <p:txBody>
            <a:bodyPr/>
            <a:lstStyle/>
            <a:p>
              <a:endParaRPr lang="en-PT"/>
            </a:p>
          </p:txBody>
        </p:sp>
      </p:grpSp>
      <p:grpSp>
        <p:nvGrpSpPr>
          <p:cNvPr id="5" name="Group 5"/>
          <p:cNvGrpSpPr/>
          <p:nvPr/>
        </p:nvGrpSpPr>
        <p:grpSpPr>
          <a:xfrm>
            <a:off x="489671" y="3576357"/>
            <a:ext cx="9220071" cy="4589727"/>
            <a:chOff x="0" y="0"/>
            <a:chExt cx="15500555" cy="7716135"/>
          </a:xfrm>
        </p:grpSpPr>
        <p:sp>
          <p:nvSpPr>
            <p:cNvPr id="6" name="Freeform 6"/>
            <p:cNvSpPr/>
            <p:nvPr/>
          </p:nvSpPr>
          <p:spPr>
            <a:xfrm>
              <a:off x="0" y="0"/>
              <a:ext cx="15500604" cy="7716139"/>
            </a:xfrm>
            <a:custGeom>
              <a:avLst/>
              <a:gdLst/>
              <a:ahLst/>
              <a:cxnLst/>
              <a:rect l="l" t="t" r="r" b="b"/>
              <a:pathLst>
                <a:path w="15500604" h="7716139">
                  <a:moveTo>
                    <a:pt x="0" y="0"/>
                  </a:moveTo>
                  <a:lnTo>
                    <a:pt x="15500604" y="0"/>
                  </a:lnTo>
                  <a:lnTo>
                    <a:pt x="15500604" y="7716139"/>
                  </a:lnTo>
                  <a:lnTo>
                    <a:pt x="0" y="7716139"/>
                  </a:lnTo>
                  <a:lnTo>
                    <a:pt x="0" y="0"/>
                  </a:lnTo>
                  <a:close/>
                </a:path>
              </a:pathLst>
            </a:custGeom>
            <a:blipFill>
              <a:blip r:embed="rId4"/>
              <a:stretch>
                <a:fillRect/>
              </a:stretch>
            </a:blipFill>
          </p:spPr>
          <p:txBody>
            <a:bodyPr/>
            <a:lstStyle/>
            <a:p>
              <a:endParaRPr lang="en-PT"/>
            </a:p>
          </p:txBody>
        </p:sp>
      </p:grpSp>
      <p:sp>
        <p:nvSpPr>
          <p:cNvPr id="7" name="Freeform 7"/>
          <p:cNvSpPr/>
          <p:nvPr/>
        </p:nvSpPr>
        <p:spPr>
          <a:xfrm>
            <a:off x="10499620" y="865409"/>
            <a:ext cx="887544" cy="887544"/>
          </a:xfrm>
          <a:custGeom>
            <a:avLst/>
            <a:gdLst/>
            <a:ahLst/>
            <a:cxnLst/>
            <a:rect l="l" t="t" r="r" b="b"/>
            <a:pathLst>
              <a:path w="887544" h="887544">
                <a:moveTo>
                  <a:pt x="0" y="0"/>
                </a:moveTo>
                <a:lnTo>
                  <a:pt x="887544" y="0"/>
                </a:lnTo>
                <a:lnTo>
                  <a:pt x="887544" y="887544"/>
                </a:lnTo>
                <a:lnTo>
                  <a:pt x="0" y="887544"/>
                </a:lnTo>
                <a:lnTo>
                  <a:pt x="0" y="0"/>
                </a:lnTo>
                <a:close/>
              </a:path>
            </a:pathLst>
          </a:custGeom>
          <a:blipFill>
            <a:blip r:embed="rId5"/>
            <a:stretch>
              <a:fillRect/>
            </a:stretch>
          </a:blipFill>
        </p:spPr>
        <p:txBody>
          <a:bodyPr/>
          <a:lstStyle/>
          <a:p>
            <a:endParaRPr lang="en-PT"/>
          </a:p>
        </p:txBody>
      </p:sp>
      <p:sp>
        <p:nvSpPr>
          <p:cNvPr id="8" name="Freeform 8"/>
          <p:cNvSpPr/>
          <p:nvPr/>
        </p:nvSpPr>
        <p:spPr>
          <a:xfrm>
            <a:off x="10552194" y="4010487"/>
            <a:ext cx="834970" cy="237122"/>
          </a:xfrm>
          <a:custGeom>
            <a:avLst/>
            <a:gdLst/>
            <a:ahLst/>
            <a:cxnLst/>
            <a:rect l="l" t="t" r="r" b="b"/>
            <a:pathLst>
              <a:path w="834970" h="237122">
                <a:moveTo>
                  <a:pt x="0" y="0"/>
                </a:moveTo>
                <a:lnTo>
                  <a:pt x="834970" y="0"/>
                </a:lnTo>
                <a:lnTo>
                  <a:pt x="834970" y="237121"/>
                </a:lnTo>
                <a:lnTo>
                  <a:pt x="0" y="237121"/>
                </a:lnTo>
                <a:lnTo>
                  <a:pt x="0" y="0"/>
                </a:lnTo>
                <a:close/>
              </a:path>
            </a:pathLst>
          </a:custGeom>
          <a:blipFill>
            <a:blip r:embed="rId6">
              <a:extLst>
                <a:ext uri="{96DAC541-7B7A-43D3-8B79-37D633B846F1}">
                  <asvg:svgBlip xmlns:asvg="http://schemas.microsoft.com/office/drawing/2016/SVG/main" r:embed="rId7"/>
                </a:ext>
              </a:extLst>
            </a:blip>
            <a:stretch>
              <a:fillRect l="-56193"/>
            </a:stretch>
          </a:blipFill>
        </p:spPr>
        <p:txBody>
          <a:bodyPr/>
          <a:lstStyle/>
          <a:p>
            <a:endParaRPr lang="en-PT"/>
          </a:p>
        </p:txBody>
      </p:sp>
      <p:sp>
        <p:nvSpPr>
          <p:cNvPr id="9" name="TextBox 9"/>
          <p:cNvSpPr txBox="1"/>
          <p:nvPr/>
        </p:nvSpPr>
        <p:spPr>
          <a:xfrm>
            <a:off x="733764"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DECISION TREES</a:t>
            </a:r>
          </a:p>
        </p:txBody>
      </p:sp>
      <p:sp>
        <p:nvSpPr>
          <p:cNvPr id="10" name="TextBox 10"/>
          <p:cNvSpPr txBox="1"/>
          <p:nvPr/>
        </p:nvSpPr>
        <p:spPr>
          <a:xfrm>
            <a:off x="11752323" y="789209"/>
            <a:ext cx="6118695" cy="262699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Very simple to build and train</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000000"/>
                </a:solidFill>
                <a:latin typeface="Poppins Bold"/>
                <a:ea typeface="Poppins Bold"/>
                <a:cs typeface="Poppins Bold"/>
                <a:sym typeface="Poppins Bold"/>
              </a:rPr>
              <a:t>Very robust to different types of features</a:t>
            </a:r>
          </a:p>
          <a:p>
            <a:pPr algn="l">
              <a:lnSpc>
                <a:spcPts val="4140"/>
              </a:lnSpc>
            </a:pPr>
            <a:endParaRPr lang="en-US" sz="3000">
              <a:solidFill>
                <a:srgbClr val="000000"/>
              </a:solidFill>
              <a:latin typeface="Poppins Bold"/>
              <a:ea typeface="Poppins Bold"/>
              <a:cs typeface="Poppins Bold"/>
              <a:sym typeface="Poppins Bold"/>
            </a:endParaRPr>
          </a:p>
        </p:txBody>
      </p:sp>
      <p:sp>
        <p:nvSpPr>
          <p:cNvPr id="11" name="TextBox 11"/>
          <p:cNvSpPr txBox="1"/>
          <p:nvPr/>
        </p:nvSpPr>
        <p:spPr>
          <a:xfrm>
            <a:off x="11752323" y="3815726"/>
            <a:ext cx="6118695" cy="157924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Quickly Overfit if hyperparameters are not controlled</a:t>
            </a:r>
          </a:p>
        </p:txBody>
      </p:sp>
      <p:sp>
        <p:nvSpPr>
          <p:cNvPr id="12" name="TextBox 12"/>
          <p:cNvSpPr txBox="1"/>
          <p:nvPr/>
        </p:nvSpPr>
        <p:spPr>
          <a:xfrm>
            <a:off x="11752323" y="5795021"/>
            <a:ext cx="6118695" cy="419862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Generalization Problems: what happens if feature outside possible ranges appears?</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000000"/>
                </a:solidFill>
                <a:latin typeface="Poppins Bold"/>
                <a:ea typeface="Poppins Bold"/>
                <a:cs typeface="Poppins Bold"/>
                <a:sym typeface="Poppins Bold"/>
              </a:rPr>
              <a:t>Online Learning problem: quickly change when re-trained</a:t>
            </a:r>
          </a:p>
          <a:p>
            <a:pPr algn="l">
              <a:lnSpc>
                <a:spcPts val="4140"/>
              </a:lnSpc>
            </a:pPr>
            <a:endParaRPr lang="en-US" sz="3000">
              <a:solidFill>
                <a:srgbClr val="000000"/>
              </a:solidFill>
              <a:latin typeface="Poppins Bold"/>
              <a:ea typeface="Poppins Bold"/>
              <a:cs typeface="Poppins Bold"/>
              <a:sym typeface="Poppins Bold"/>
            </a:endParaRPr>
          </a:p>
        </p:txBody>
      </p:sp>
      <p:sp>
        <p:nvSpPr>
          <p:cNvPr id="13" name="TextBox 1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5476875"/>
            <a:ext cx="18977243" cy="4810125"/>
            <a:chOff x="0" y="0"/>
            <a:chExt cx="25302990" cy="6413500"/>
          </a:xfrm>
        </p:grpSpPr>
        <p:sp>
          <p:nvSpPr>
            <p:cNvPr id="4" name="Freeform 4"/>
            <p:cNvSpPr/>
            <p:nvPr/>
          </p:nvSpPr>
          <p:spPr>
            <a:xfrm>
              <a:off x="0" y="0"/>
              <a:ext cx="25302882" cy="6413500"/>
            </a:xfrm>
            <a:custGeom>
              <a:avLst/>
              <a:gdLst/>
              <a:ahLst/>
              <a:cxnLst/>
              <a:rect l="l" t="t" r="r" b="b"/>
              <a:pathLst>
                <a:path w="25302882" h="6413500">
                  <a:moveTo>
                    <a:pt x="0" y="0"/>
                  </a:moveTo>
                  <a:lnTo>
                    <a:pt x="25302882" y="0"/>
                  </a:lnTo>
                  <a:lnTo>
                    <a:pt x="25302882" y="6413500"/>
                  </a:lnTo>
                  <a:lnTo>
                    <a:pt x="0" y="6413500"/>
                  </a:lnTo>
                  <a:close/>
                </a:path>
              </a:pathLst>
            </a:custGeom>
            <a:solidFill>
              <a:srgbClr val="EEEEEE"/>
            </a:solidFill>
          </p:spPr>
          <p:txBody>
            <a:bodyPr/>
            <a:lstStyle/>
            <a:p>
              <a:endParaRPr lang="en-PT"/>
            </a:p>
          </p:txBody>
        </p:sp>
      </p:grpSp>
      <p:sp>
        <p:nvSpPr>
          <p:cNvPr id="5" name="Freeform 5"/>
          <p:cNvSpPr/>
          <p:nvPr/>
        </p:nvSpPr>
        <p:spPr>
          <a:xfrm>
            <a:off x="2557570" y="800100"/>
            <a:ext cx="3501321" cy="4114800"/>
          </a:xfrm>
          <a:custGeom>
            <a:avLst/>
            <a:gdLst/>
            <a:ahLst/>
            <a:cxnLst/>
            <a:rect l="l" t="t" r="r" b="b"/>
            <a:pathLst>
              <a:path w="3501321" h="4114800">
                <a:moveTo>
                  <a:pt x="0" y="0"/>
                </a:moveTo>
                <a:lnTo>
                  <a:pt x="3501321" y="0"/>
                </a:lnTo>
                <a:lnTo>
                  <a:pt x="3501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2358852" y="6816287"/>
            <a:ext cx="14259539" cy="2116831"/>
          </a:xfrm>
          <a:prstGeom prst="rect">
            <a:avLst/>
          </a:prstGeom>
        </p:spPr>
        <p:txBody>
          <a:bodyPr lIns="0" tIns="0" rIns="0" bIns="0" rtlCol="0" anchor="t">
            <a:spAutoFit/>
          </a:bodyPr>
          <a:lstStyle/>
          <a:p>
            <a:pPr algn="l">
              <a:lnSpc>
                <a:spcPts val="7871"/>
              </a:lnSpc>
            </a:pPr>
            <a:r>
              <a:rPr lang="en-US" sz="8199">
                <a:solidFill>
                  <a:srgbClr val="212121"/>
                </a:solidFill>
                <a:latin typeface="Poppins Bold"/>
                <a:ea typeface="Poppins Bold"/>
                <a:cs typeface="Poppins Bold"/>
                <a:sym typeface="Poppins Bold"/>
              </a:rPr>
              <a:t>Jupyter Notebook on this Algorithm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WHAT ABOUT THOSE PESKY CATEGORICALS?</a:t>
            </a:r>
          </a:p>
        </p:txBody>
      </p:sp>
      <p:graphicFrame>
        <p:nvGraphicFramePr>
          <p:cNvPr id="4" name="Table 4"/>
          <p:cNvGraphicFramePr>
            <a:graphicFrameLocks noGrp="1"/>
          </p:cNvGraphicFramePr>
          <p:nvPr/>
        </p:nvGraphicFramePr>
        <p:xfrm>
          <a:off x="1048086" y="3833717"/>
          <a:ext cx="7683500" cy="6070000"/>
        </p:xfrm>
        <a:graphic>
          <a:graphicData uri="http://schemas.openxmlformats.org/drawingml/2006/table">
            <a:tbl>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1536700">
                  <a:extLst>
                    <a:ext uri="{9D8B030D-6E8A-4147-A177-3AD203B41FA5}">
                      <a16:colId xmlns:a16="http://schemas.microsoft.com/office/drawing/2014/main" val="20003"/>
                    </a:ext>
                  </a:extLst>
                </a:gridCol>
                <a:gridCol w="1536700">
                  <a:extLst>
                    <a:ext uri="{9D8B030D-6E8A-4147-A177-3AD203B41FA5}">
                      <a16:colId xmlns:a16="http://schemas.microsoft.com/office/drawing/2014/main" val="20004"/>
                    </a:ext>
                  </a:extLst>
                </a:gridCol>
              </a:tblGrid>
              <a:tr h="596900">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Registered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Age group</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Wealth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Education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Location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Young</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Independent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Rich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Poor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Basic</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Young</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Poor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Basic</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Independent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5"/>
          <p:cNvSpPr txBox="1"/>
          <p:nvPr/>
        </p:nvSpPr>
        <p:spPr>
          <a:xfrm>
            <a:off x="757529" y="2902172"/>
            <a:ext cx="17886153" cy="53149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et’s say you have a table of registered voters in the USA, and the following features</a:t>
            </a:r>
          </a:p>
        </p:txBody>
      </p:sp>
      <p:sp>
        <p:nvSpPr>
          <p:cNvPr id="6" name="TextBox 6"/>
          <p:cNvSpPr txBox="1"/>
          <p:nvPr/>
        </p:nvSpPr>
        <p:spPr>
          <a:xfrm>
            <a:off x="9351481" y="3786092"/>
            <a:ext cx="8115300" cy="4343018"/>
          </a:xfrm>
          <a:prstGeom prst="rect">
            <a:avLst/>
          </a:prstGeom>
        </p:spPr>
        <p:txBody>
          <a:bodyPr lIns="0" tIns="0" rIns="0" bIns="0" rtlCol="0" anchor="t">
            <a:spAutoFit/>
          </a:bodyPr>
          <a:lstStyle/>
          <a:p>
            <a:pPr algn="l">
              <a:lnSpc>
                <a:spcPts val="2898"/>
              </a:lnSpc>
            </a:pPr>
            <a:r>
              <a:rPr lang="en-US" sz="2100" spc="18">
                <a:solidFill>
                  <a:srgbClr val="000000"/>
                </a:solidFill>
                <a:latin typeface="Poppins Bold"/>
                <a:ea typeface="Poppins Bold"/>
                <a:cs typeface="Poppins Bold"/>
                <a:sym typeface="Poppins Bold"/>
              </a:rPr>
              <a:t>You are interested in, given a non-registered voter for which you know the features, to understand how likely that voter is to vote Democrat, Republican or Independent.</a:t>
            </a:r>
          </a:p>
          <a:p>
            <a:pPr algn="l">
              <a:lnSpc>
                <a:spcPts val="2898"/>
              </a:lnSpc>
            </a:pPr>
            <a:endParaRPr lang="en-US" sz="2100" spc="18">
              <a:solidFill>
                <a:srgbClr val="000000"/>
              </a:solidFill>
              <a:latin typeface="Poppins Bold"/>
              <a:ea typeface="Poppins Bold"/>
              <a:cs typeface="Poppins Bold"/>
              <a:sym typeface="Poppins Bold"/>
            </a:endParaRPr>
          </a:p>
          <a:p>
            <a:pPr algn="l">
              <a:lnSpc>
                <a:spcPts val="2898"/>
              </a:lnSpc>
            </a:pPr>
            <a:r>
              <a:rPr lang="en-US" sz="2100" spc="18">
                <a:solidFill>
                  <a:srgbClr val="000000"/>
                </a:solidFill>
                <a:latin typeface="Poppins Bold"/>
                <a:ea typeface="Poppins Bold"/>
                <a:cs typeface="Poppins Bold"/>
                <a:sym typeface="Poppins Bold"/>
              </a:rPr>
              <a:t>This is not an exercise that you can do with a regression or even using classic statistics since you have no numeric variables whatsoever, so what can you do in this case?</a:t>
            </a:r>
          </a:p>
          <a:p>
            <a:pPr algn="l">
              <a:lnSpc>
                <a:spcPts val="2898"/>
              </a:lnSpc>
            </a:pPr>
            <a:endParaRPr lang="en-US" sz="2100" spc="18">
              <a:solidFill>
                <a:srgbClr val="000000"/>
              </a:solidFill>
              <a:latin typeface="Poppins Bold"/>
              <a:ea typeface="Poppins Bold"/>
              <a:cs typeface="Poppins Bold"/>
              <a:sym typeface="Poppins Bold"/>
            </a:endParaRPr>
          </a:p>
          <a:p>
            <a:pPr algn="l">
              <a:lnSpc>
                <a:spcPts val="2898"/>
              </a:lnSpc>
            </a:pPr>
            <a:r>
              <a:rPr lang="en-US" sz="2100" spc="18">
                <a:solidFill>
                  <a:srgbClr val="000000"/>
                </a:solidFill>
                <a:latin typeface="Poppins Bold"/>
                <a:ea typeface="Poppins Bold"/>
                <a:cs typeface="Poppins Bold"/>
                <a:sym typeface="Poppins Bold"/>
              </a:rPr>
              <a:t>Let’s suppose we get the following prospective voter features:</a:t>
            </a:r>
          </a:p>
          <a:p>
            <a:pPr algn="l">
              <a:lnSpc>
                <a:spcPts val="2898"/>
              </a:lnSpc>
            </a:pPr>
            <a:endParaRPr lang="en-US" sz="2100" spc="18">
              <a:solidFill>
                <a:srgbClr val="000000"/>
              </a:solidFill>
              <a:latin typeface="Poppins Bold"/>
              <a:ea typeface="Poppins Bold"/>
              <a:cs typeface="Poppins Bold"/>
              <a:sym typeface="Poppins Bold"/>
            </a:endParaRPr>
          </a:p>
        </p:txBody>
      </p:sp>
      <p:graphicFrame>
        <p:nvGraphicFramePr>
          <p:cNvPr id="7" name="Table 7"/>
          <p:cNvGraphicFramePr>
            <a:graphicFrameLocks noGrp="1"/>
          </p:cNvGraphicFramePr>
          <p:nvPr/>
        </p:nvGraphicFramePr>
        <p:xfrm>
          <a:off x="10335731" y="8529160"/>
          <a:ext cx="6146800" cy="1214000"/>
        </p:xfrm>
        <a:graphic>
          <a:graphicData uri="http://schemas.openxmlformats.org/drawingml/2006/table">
            <a:tbl>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1536700">
                  <a:extLst>
                    <a:ext uri="{9D8B030D-6E8A-4147-A177-3AD203B41FA5}">
                      <a16:colId xmlns:a16="http://schemas.microsoft.com/office/drawing/2014/main" val="20003"/>
                    </a:ext>
                  </a:extLst>
                </a:gridCol>
              </a:tblGrid>
              <a:tr h="596900">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Age group</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Wealth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Education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Location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sp>
        <p:nvSpPr>
          <p:cNvPr id="23" name="TextBox 23"/>
          <p:cNvSpPr txBox="1"/>
          <p:nvPr/>
        </p:nvSpPr>
        <p:spPr>
          <a:xfrm>
            <a:off x="4856278" y="5251600"/>
            <a:ext cx="5754383"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Process of obtaining labeled data is tricky and many times the bottleneck of obtaining an efficient algorithm</a:t>
            </a:r>
          </a:p>
        </p:txBody>
      </p:sp>
      <p:sp>
        <p:nvSpPr>
          <p:cNvPr id="24" name="TextBox 2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0" y="0"/>
            <a:ext cx="18288000" cy="5554409"/>
          </a:xfrm>
          <a:custGeom>
            <a:avLst/>
            <a:gdLst/>
            <a:ahLst/>
            <a:cxnLst/>
            <a:rect l="l" t="t" r="r" b="b"/>
            <a:pathLst>
              <a:path w="18288000" h="5554409">
                <a:moveTo>
                  <a:pt x="0" y="0"/>
                </a:moveTo>
                <a:lnTo>
                  <a:pt x="18288000" y="0"/>
                </a:lnTo>
                <a:lnTo>
                  <a:pt x="18288000" y="5554409"/>
                </a:lnTo>
                <a:lnTo>
                  <a:pt x="0" y="5554409"/>
                </a:lnTo>
                <a:lnTo>
                  <a:pt x="0" y="0"/>
                </a:lnTo>
                <a:close/>
              </a:path>
            </a:pathLst>
          </a:custGeom>
          <a:blipFill>
            <a:blip r:embed="rId4"/>
            <a:stretch>
              <a:fillRect l="-1223" t="-38191" b="-86355"/>
            </a:stretch>
          </a:blipFill>
        </p:spPr>
        <p:txBody>
          <a:bodyPr/>
          <a:lstStyle/>
          <a:p>
            <a:endParaRPr lang="en-PT"/>
          </a:p>
        </p:txBody>
      </p:sp>
      <p:sp>
        <p:nvSpPr>
          <p:cNvPr id="4" name="TextBox 4"/>
          <p:cNvSpPr txBox="1"/>
          <p:nvPr/>
        </p:nvSpPr>
        <p:spPr>
          <a:xfrm>
            <a:off x="393585" y="6597015"/>
            <a:ext cx="17500830" cy="2661285"/>
          </a:xfrm>
          <a:prstGeom prst="rect">
            <a:avLst/>
          </a:prstGeom>
        </p:spPr>
        <p:txBody>
          <a:bodyPr lIns="0" tIns="0" rIns="0" bIns="0" rtlCol="0" anchor="t">
            <a:spAutoFit/>
          </a:bodyPr>
          <a:lstStyle/>
          <a:p>
            <a:pPr algn="ctr">
              <a:lnSpc>
                <a:spcPts val="6719"/>
              </a:lnSpc>
            </a:pPr>
            <a:r>
              <a:rPr lang="en-US" sz="6999">
                <a:solidFill>
                  <a:srgbClr val="434343"/>
                </a:solidFill>
                <a:latin typeface="Poppins"/>
                <a:ea typeface="Poppins"/>
                <a:cs typeface="Poppins"/>
                <a:sym typeface="Poppins"/>
              </a:rPr>
              <a:t>NOTE ON SENSITIVIY AND GENERALIZATIONS IN THE CLASSROOM DUE TO POLITICAL GENERALIZATIONS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a:t>
            </a:r>
          </a:p>
        </p:txBody>
      </p:sp>
      <p:sp>
        <p:nvSpPr>
          <p:cNvPr id="4" name="TextBox 4"/>
          <p:cNvSpPr txBox="1"/>
          <p:nvPr/>
        </p:nvSpPr>
        <p:spPr>
          <a:xfrm>
            <a:off x="757529" y="2159425"/>
            <a:ext cx="16701255" cy="503596"/>
          </a:xfrm>
          <a:prstGeom prst="rect">
            <a:avLst/>
          </a:prstGeom>
        </p:spPr>
        <p:txBody>
          <a:bodyPr lIns="0" tIns="0" rIns="0" bIns="0" rtlCol="0" anchor="t">
            <a:spAutoFit/>
          </a:bodyPr>
          <a:lstStyle/>
          <a:p>
            <a:pPr algn="l">
              <a:lnSpc>
                <a:spcPts val="3886"/>
              </a:lnSpc>
            </a:pPr>
            <a:r>
              <a:rPr lang="en-US" sz="2816">
                <a:solidFill>
                  <a:srgbClr val="000000"/>
                </a:solidFill>
                <a:latin typeface="Poppins Bold"/>
                <a:ea typeface="Poppins Bold"/>
                <a:cs typeface="Poppins Bold"/>
                <a:sym typeface="Poppins Bold"/>
              </a:rPr>
              <a:t>We could try to fit this voter with the majority of the voters that have exactly these features</a:t>
            </a:r>
          </a:p>
        </p:txBody>
      </p:sp>
      <p:graphicFrame>
        <p:nvGraphicFramePr>
          <p:cNvPr id="5" name="Table 5"/>
          <p:cNvGraphicFramePr>
            <a:graphicFrameLocks noGrp="1"/>
          </p:cNvGraphicFramePr>
          <p:nvPr/>
        </p:nvGraphicFramePr>
        <p:xfrm>
          <a:off x="5801350" y="3351850"/>
          <a:ext cx="6146800" cy="1214000"/>
        </p:xfrm>
        <a:graphic>
          <a:graphicData uri="http://schemas.openxmlformats.org/drawingml/2006/table">
            <a:tbl>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1536700">
                  <a:extLst>
                    <a:ext uri="{9D8B030D-6E8A-4147-A177-3AD203B41FA5}">
                      <a16:colId xmlns:a16="http://schemas.microsoft.com/office/drawing/2014/main" val="20003"/>
                    </a:ext>
                  </a:extLst>
                </a:gridCol>
              </a:tblGrid>
              <a:tr h="596900">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Age group</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Wealth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Education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Location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6"/>
          <p:cNvSpPr txBox="1"/>
          <p:nvPr/>
        </p:nvSpPr>
        <p:spPr>
          <a:xfrm>
            <a:off x="757529" y="4783775"/>
            <a:ext cx="17886153" cy="3476465"/>
          </a:xfrm>
          <a:prstGeom prst="rect">
            <a:avLst/>
          </a:prstGeom>
        </p:spPr>
        <p:txBody>
          <a:bodyPr lIns="0" tIns="0" rIns="0" bIns="0" rtlCol="0" anchor="t">
            <a:spAutoFit/>
          </a:bodyPr>
          <a:lstStyle/>
          <a:p>
            <a:pPr algn="l">
              <a:lnSpc>
                <a:spcPts val="3864"/>
              </a:lnSpc>
            </a:pPr>
            <a:r>
              <a:rPr lang="en-US" sz="2800" spc="25" dirty="0">
                <a:solidFill>
                  <a:srgbClr val="000000"/>
                </a:solidFill>
                <a:latin typeface="Poppins Bold"/>
                <a:ea typeface="Poppins Bold"/>
                <a:cs typeface="Poppins Bold"/>
                <a:sym typeface="Poppins Bold"/>
              </a:rPr>
              <a:t>But this has 2 problems</a:t>
            </a:r>
          </a:p>
          <a:p>
            <a:pPr marL="604524" lvl="1" indent="-302262" algn="l">
              <a:lnSpc>
                <a:spcPts val="3864"/>
              </a:lnSpc>
              <a:buFont typeface="Arial"/>
              <a:buChar char="•"/>
            </a:pPr>
            <a:r>
              <a:rPr lang="en-US" sz="2800" dirty="0">
                <a:solidFill>
                  <a:srgbClr val="000000"/>
                </a:solidFill>
                <a:latin typeface="Poppins Bold"/>
                <a:ea typeface="Poppins Bold"/>
                <a:cs typeface="Poppins Bold"/>
                <a:sym typeface="Poppins Bold"/>
              </a:rPr>
              <a:t>We may never have observed this exact combination of characteristics</a:t>
            </a:r>
          </a:p>
          <a:p>
            <a:pPr marL="604524" lvl="1" indent="-302262" algn="l">
              <a:lnSpc>
                <a:spcPts val="3864"/>
              </a:lnSpc>
              <a:buFont typeface="Arial"/>
              <a:buChar char="•"/>
            </a:pPr>
            <a:r>
              <a:rPr lang="en-US" sz="2800" dirty="0">
                <a:solidFill>
                  <a:srgbClr val="000000"/>
                </a:solidFill>
                <a:latin typeface="Poppins Bold"/>
                <a:ea typeface="Poppins Bold"/>
                <a:cs typeface="Poppins Bold"/>
                <a:sym typeface="Poppins Bold"/>
              </a:rPr>
              <a:t>We don’t want a “one rule” for all Old, Middle Class, Post Grad, Rural people. Some combinations are certainly more indicative of party affiliation than others</a:t>
            </a:r>
          </a:p>
          <a:p>
            <a:pPr algn="l">
              <a:lnSpc>
                <a:spcPts val="3864"/>
              </a:lnSpc>
            </a:pPr>
            <a:endParaRPr lang="en-US" sz="2800" dirty="0">
              <a:solidFill>
                <a:srgbClr val="000000"/>
              </a:solidFill>
              <a:latin typeface="Poppins Bold"/>
              <a:ea typeface="Poppins Bold"/>
              <a:cs typeface="Poppins Bold"/>
              <a:sym typeface="Poppins Bold"/>
            </a:endParaRPr>
          </a:p>
          <a:p>
            <a:pPr algn="l">
              <a:lnSpc>
                <a:spcPts val="3864"/>
              </a:lnSpc>
            </a:pPr>
            <a:r>
              <a:rPr lang="en-US" sz="2800" spc="25" dirty="0">
                <a:solidFill>
                  <a:srgbClr val="000000"/>
                </a:solidFill>
                <a:latin typeface="Poppins Bold"/>
                <a:ea typeface="Poppins Bold"/>
                <a:cs typeface="Poppins Bold"/>
                <a:sym typeface="Poppins Bold"/>
              </a:rPr>
              <a:t>What we really would like is to be able to compare</a:t>
            </a:r>
          </a:p>
          <a:p>
            <a:pPr algn="l">
              <a:lnSpc>
                <a:spcPts val="3864"/>
              </a:lnSpc>
            </a:pPr>
            <a:endParaRPr lang="en-US" sz="2800" spc="25" dirty="0">
              <a:solidFill>
                <a:srgbClr val="000000"/>
              </a:solidFill>
              <a:latin typeface="Poppins Bold"/>
              <a:ea typeface="Poppins Bold"/>
              <a:cs typeface="Poppins Bold"/>
              <a:sym typeface="Poppins Bold"/>
            </a:endParaRPr>
          </a:p>
        </p:txBody>
      </p:sp>
      <p:sp>
        <p:nvSpPr>
          <p:cNvPr id="7" name="Freeform 7"/>
          <p:cNvSpPr/>
          <p:nvPr/>
        </p:nvSpPr>
        <p:spPr>
          <a:xfrm>
            <a:off x="3403693" y="8458520"/>
            <a:ext cx="10856630" cy="613350"/>
          </a:xfrm>
          <a:custGeom>
            <a:avLst/>
            <a:gdLst/>
            <a:ahLst/>
            <a:cxnLst/>
            <a:rect l="l" t="t" r="r" b="b"/>
            <a:pathLst>
              <a:path w="10856630" h="613350">
                <a:moveTo>
                  <a:pt x="0" y="0"/>
                </a:moveTo>
                <a:lnTo>
                  <a:pt x="10856630" y="0"/>
                </a:lnTo>
                <a:lnTo>
                  <a:pt x="10856630" y="613350"/>
                </a:lnTo>
                <a:lnTo>
                  <a:pt x="0" y="613350"/>
                </a:lnTo>
                <a:lnTo>
                  <a:pt x="0" y="0"/>
                </a:lnTo>
                <a:close/>
              </a:path>
            </a:pathLst>
          </a:custGeom>
          <a:blipFill>
            <a:blip r:embed="rId4"/>
            <a:stretch>
              <a:fillRect t="-4088" b="-4088"/>
            </a:stretch>
          </a:blipFill>
        </p:spPr>
        <p:txBody>
          <a:bodyPr/>
          <a:lstStyle/>
          <a:p>
            <a:endParaRPr lang="en-PT"/>
          </a:p>
        </p:txBody>
      </p:sp>
      <p:sp>
        <p:nvSpPr>
          <p:cNvPr id="8" name="Freeform 8"/>
          <p:cNvSpPr/>
          <p:nvPr/>
        </p:nvSpPr>
        <p:spPr>
          <a:xfrm>
            <a:off x="3403675" y="9149550"/>
            <a:ext cx="10942150" cy="535670"/>
          </a:xfrm>
          <a:custGeom>
            <a:avLst/>
            <a:gdLst/>
            <a:ahLst/>
            <a:cxnLst/>
            <a:rect l="l" t="t" r="r" b="b"/>
            <a:pathLst>
              <a:path w="10942150" h="535670">
                <a:moveTo>
                  <a:pt x="0" y="0"/>
                </a:moveTo>
                <a:lnTo>
                  <a:pt x="10942150" y="0"/>
                </a:lnTo>
                <a:lnTo>
                  <a:pt x="10942150" y="535670"/>
                </a:lnTo>
                <a:lnTo>
                  <a:pt x="0" y="535670"/>
                </a:lnTo>
                <a:lnTo>
                  <a:pt x="0" y="0"/>
                </a:lnTo>
                <a:close/>
              </a:path>
            </a:pathLst>
          </a:custGeom>
          <a:blipFill>
            <a:blip r:embed="rId5"/>
            <a:stretch>
              <a:fillRect t="-4085" b="-4085"/>
            </a:stretch>
          </a:blipFill>
        </p:spPr>
        <p:txBody>
          <a:bodyPr/>
          <a:lstStyle/>
          <a:p>
            <a:endParaRPr lang="en-PT"/>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back to reality, simplified</a:t>
            </a:r>
          </a:p>
        </p:txBody>
      </p:sp>
      <p:sp>
        <p:nvSpPr>
          <p:cNvPr id="4" name="TextBox 4"/>
          <p:cNvSpPr txBox="1"/>
          <p:nvPr/>
        </p:nvSpPr>
        <p:spPr>
          <a:xfrm>
            <a:off x="757529" y="2159425"/>
            <a:ext cx="16701255" cy="503596"/>
          </a:xfrm>
          <a:prstGeom prst="rect">
            <a:avLst/>
          </a:prstGeom>
        </p:spPr>
        <p:txBody>
          <a:bodyPr lIns="0" tIns="0" rIns="0" bIns="0" rtlCol="0" anchor="t">
            <a:spAutoFit/>
          </a:bodyPr>
          <a:lstStyle/>
          <a:p>
            <a:pPr algn="l">
              <a:lnSpc>
                <a:spcPts val="3886"/>
              </a:lnSpc>
            </a:pPr>
            <a:r>
              <a:rPr lang="en-US" sz="2816">
                <a:solidFill>
                  <a:srgbClr val="000000"/>
                </a:solidFill>
                <a:latin typeface="Poppins Bold"/>
                <a:ea typeface="Poppins Bold"/>
                <a:cs typeface="Poppins Bold"/>
                <a:sym typeface="Poppins Bold"/>
              </a:rPr>
              <a:t>Let’s try a simpler problem</a:t>
            </a:r>
          </a:p>
        </p:txBody>
      </p:sp>
      <p:sp>
        <p:nvSpPr>
          <p:cNvPr id="5" name="TextBox 5"/>
          <p:cNvSpPr txBox="1"/>
          <p:nvPr/>
        </p:nvSpPr>
        <p:spPr>
          <a:xfrm>
            <a:off x="757529" y="5555692"/>
            <a:ext cx="17886153" cy="1955292"/>
          </a:xfrm>
          <a:prstGeom prst="rect">
            <a:avLst/>
          </a:prstGeom>
        </p:spPr>
        <p:txBody>
          <a:bodyPr lIns="0" tIns="0" rIns="0" bIns="0" rtlCol="0" anchor="t">
            <a:spAutoFit/>
          </a:bodyPr>
          <a:lstStyle/>
          <a:p>
            <a:pPr algn="l">
              <a:lnSpc>
                <a:spcPts val="3864"/>
              </a:lnSpc>
            </a:pPr>
            <a:r>
              <a:rPr lang="en-US" sz="2800" spc="25">
                <a:solidFill>
                  <a:srgbClr val="000000"/>
                </a:solidFill>
                <a:latin typeface="Poppins Bold"/>
                <a:ea typeface="Poppins Bold"/>
                <a:cs typeface="Poppins Bold"/>
                <a:sym typeface="Poppins Bold"/>
              </a:rPr>
              <a:t>In this case we could estimate this probability directly (see arrow) but let’s try a different approach. </a:t>
            </a:r>
          </a:p>
          <a:p>
            <a:pPr algn="l">
              <a:lnSpc>
                <a:spcPts val="3864"/>
              </a:lnSpc>
            </a:pPr>
            <a:r>
              <a:rPr lang="en-US" sz="2800" spc="25">
                <a:solidFill>
                  <a:srgbClr val="000000"/>
                </a:solidFill>
                <a:latin typeface="Poppins Bold"/>
                <a:ea typeface="Poppins Bold"/>
                <a:cs typeface="Poppins Bold"/>
                <a:sym typeface="Poppins Bold"/>
              </a:rPr>
              <a:t>Remember Bayes Rule?</a:t>
            </a:r>
          </a:p>
          <a:p>
            <a:pPr algn="l">
              <a:lnSpc>
                <a:spcPts val="3864"/>
              </a:lnSpc>
            </a:pPr>
            <a:endParaRPr lang="en-US" sz="2800" spc="25">
              <a:solidFill>
                <a:srgbClr val="000000"/>
              </a:solidFill>
              <a:latin typeface="Poppins Bold"/>
              <a:ea typeface="Poppins Bold"/>
              <a:cs typeface="Poppins Bold"/>
              <a:sym typeface="Poppins Bold"/>
            </a:endParaRPr>
          </a:p>
        </p:txBody>
      </p:sp>
      <p:sp>
        <p:nvSpPr>
          <p:cNvPr id="6" name="Freeform 6"/>
          <p:cNvSpPr/>
          <p:nvPr/>
        </p:nvSpPr>
        <p:spPr>
          <a:xfrm>
            <a:off x="5044937" y="4068557"/>
            <a:ext cx="5199698" cy="615800"/>
          </a:xfrm>
          <a:custGeom>
            <a:avLst/>
            <a:gdLst/>
            <a:ahLst/>
            <a:cxnLst/>
            <a:rect l="l" t="t" r="r" b="b"/>
            <a:pathLst>
              <a:path w="5199698" h="615800">
                <a:moveTo>
                  <a:pt x="0" y="0"/>
                </a:moveTo>
                <a:lnTo>
                  <a:pt x="5199698" y="0"/>
                </a:lnTo>
                <a:lnTo>
                  <a:pt x="5199698" y="615800"/>
                </a:lnTo>
                <a:lnTo>
                  <a:pt x="0" y="615800"/>
                </a:lnTo>
                <a:lnTo>
                  <a:pt x="0" y="0"/>
                </a:lnTo>
                <a:close/>
              </a:path>
            </a:pathLst>
          </a:custGeom>
          <a:blipFill>
            <a:blip r:embed="rId4"/>
            <a:stretch>
              <a:fillRect t="-2869" b="-2869"/>
            </a:stretch>
          </a:blipFill>
        </p:spPr>
        <p:txBody>
          <a:bodyPr/>
          <a:lstStyle/>
          <a:p>
            <a:endParaRPr lang="en-PT"/>
          </a:p>
        </p:txBody>
      </p:sp>
      <p:sp>
        <p:nvSpPr>
          <p:cNvPr id="7" name="Freeform 7"/>
          <p:cNvSpPr/>
          <p:nvPr/>
        </p:nvSpPr>
        <p:spPr>
          <a:xfrm>
            <a:off x="5044934" y="3378808"/>
            <a:ext cx="5199700" cy="599250"/>
          </a:xfrm>
          <a:custGeom>
            <a:avLst/>
            <a:gdLst/>
            <a:ahLst/>
            <a:cxnLst/>
            <a:rect l="l" t="t" r="r" b="b"/>
            <a:pathLst>
              <a:path w="5199700" h="599250">
                <a:moveTo>
                  <a:pt x="0" y="0"/>
                </a:moveTo>
                <a:lnTo>
                  <a:pt x="5199700" y="0"/>
                </a:lnTo>
                <a:lnTo>
                  <a:pt x="5199700" y="599250"/>
                </a:lnTo>
                <a:lnTo>
                  <a:pt x="0" y="599250"/>
                </a:lnTo>
                <a:lnTo>
                  <a:pt x="0" y="0"/>
                </a:lnTo>
                <a:close/>
              </a:path>
            </a:pathLst>
          </a:custGeom>
          <a:blipFill>
            <a:blip r:embed="rId5"/>
            <a:stretch>
              <a:fillRect t="-2870" b="-2870"/>
            </a:stretch>
          </a:blipFill>
        </p:spPr>
        <p:txBody>
          <a:bodyPr/>
          <a:lstStyle/>
          <a:p>
            <a:endParaRPr lang="en-PT"/>
          </a:p>
        </p:txBody>
      </p:sp>
      <p:sp>
        <p:nvSpPr>
          <p:cNvPr id="8" name="Freeform 8"/>
          <p:cNvSpPr/>
          <p:nvPr/>
        </p:nvSpPr>
        <p:spPr>
          <a:xfrm>
            <a:off x="13385781" y="3370531"/>
            <a:ext cx="2070554" cy="615800"/>
          </a:xfrm>
          <a:custGeom>
            <a:avLst/>
            <a:gdLst/>
            <a:ahLst/>
            <a:cxnLst/>
            <a:rect l="l" t="t" r="r" b="b"/>
            <a:pathLst>
              <a:path w="2070554" h="615800">
                <a:moveTo>
                  <a:pt x="0" y="0"/>
                </a:moveTo>
                <a:lnTo>
                  <a:pt x="2070554" y="0"/>
                </a:lnTo>
                <a:lnTo>
                  <a:pt x="2070554" y="615800"/>
                </a:lnTo>
                <a:lnTo>
                  <a:pt x="0" y="615800"/>
                </a:lnTo>
                <a:lnTo>
                  <a:pt x="0" y="0"/>
                </a:lnTo>
                <a:close/>
              </a:path>
            </a:pathLst>
          </a:custGeom>
          <a:blipFill>
            <a:blip r:embed="rId6"/>
            <a:stretch>
              <a:fillRect/>
            </a:stretch>
          </a:blipFill>
        </p:spPr>
        <p:txBody>
          <a:bodyPr/>
          <a:lstStyle/>
          <a:p>
            <a:endParaRPr lang="en-PT"/>
          </a:p>
        </p:txBody>
      </p:sp>
      <p:sp>
        <p:nvSpPr>
          <p:cNvPr id="9" name="Freeform 9"/>
          <p:cNvSpPr/>
          <p:nvPr/>
        </p:nvSpPr>
        <p:spPr>
          <a:xfrm>
            <a:off x="10239873" y="2838640"/>
            <a:ext cx="3646675" cy="825425"/>
          </a:xfrm>
          <a:custGeom>
            <a:avLst/>
            <a:gdLst/>
            <a:ahLst/>
            <a:cxnLst/>
            <a:rect l="l" t="t" r="r" b="b"/>
            <a:pathLst>
              <a:path w="3646675" h="825425">
                <a:moveTo>
                  <a:pt x="0" y="0"/>
                </a:moveTo>
                <a:lnTo>
                  <a:pt x="3646675" y="0"/>
                </a:lnTo>
                <a:lnTo>
                  <a:pt x="3646675" y="825425"/>
                </a:lnTo>
                <a:lnTo>
                  <a:pt x="0" y="8254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10" name="Freeform 10"/>
          <p:cNvSpPr/>
          <p:nvPr/>
        </p:nvSpPr>
        <p:spPr>
          <a:xfrm>
            <a:off x="3528774" y="7194136"/>
            <a:ext cx="11230452" cy="1097338"/>
          </a:xfrm>
          <a:custGeom>
            <a:avLst/>
            <a:gdLst/>
            <a:ahLst/>
            <a:cxnLst/>
            <a:rect l="l" t="t" r="r" b="b"/>
            <a:pathLst>
              <a:path w="11230452" h="1097338">
                <a:moveTo>
                  <a:pt x="0" y="0"/>
                </a:moveTo>
                <a:lnTo>
                  <a:pt x="11230452" y="0"/>
                </a:lnTo>
                <a:lnTo>
                  <a:pt x="11230452" y="1097338"/>
                </a:lnTo>
                <a:lnTo>
                  <a:pt x="0" y="1097338"/>
                </a:lnTo>
                <a:lnTo>
                  <a:pt x="0" y="0"/>
                </a:lnTo>
                <a:close/>
              </a:path>
            </a:pathLst>
          </a:custGeom>
          <a:blipFill>
            <a:blip r:embed="rId9"/>
            <a:stretch>
              <a:fillRect l="-450" r="-450"/>
            </a:stretch>
          </a:blipFill>
        </p:spPr>
        <p:txBody>
          <a:bodyPr/>
          <a:lstStyle/>
          <a:p>
            <a:endParaRPr lang="en-PT"/>
          </a:p>
        </p:txBody>
      </p:sp>
      <p:sp>
        <p:nvSpPr>
          <p:cNvPr id="11" name="Freeform 11"/>
          <p:cNvSpPr/>
          <p:nvPr/>
        </p:nvSpPr>
        <p:spPr>
          <a:xfrm>
            <a:off x="3675157" y="8436275"/>
            <a:ext cx="10979986" cy="1167360"/>
          </a:xfrm>
          <a:custGeom>
            <a:avLst/>
            <a:gdLst/>
            <a:ahLst/>
            <a:cxnLst/>
            <a:rect l="l" t="t" r="r" b="b"/>
            <a:pathLst>
              <a:path w="10979986" h="1167360">
                <a:moveTo>
                  <a:pt x="0" y="0"/>
                </a:moveTo>
                <a:lnTo>
                  <a:pt x="10979986" y="0"/>
                </a:lnTo>
                <a:lnTo>
                  <a:pt x="10979986" y="1167360"/>
                </a:lnTo>
                <a:lnTo>
                  <a:pt x="0" y="1167360"/>
                </a:lnTo>
                <a:lnTo>
                  <a:pt x="0" y="0"/>
                </a:lnTo>
                <a:close/>
              </a:path>
            </a:pathLst>
          </a:custGeom>
          <a:blipFill>
            <a:blip r:embed="rId10"/>
            <a:stretch>
              <a:fillRect l="-449" r="-449"/>
            </a:stretch>
          </a:blipFill>
        </p:spPr>
        <p:txBody>
          <a:bodyPr/>
          <a:lstStyle/>
          <a:p>
            <a:endParaRPr lang="en-PT"/>
          </a:p>
        </p:txBody>
      </p:sp>
      <p:sp>
        <p:nvSpPr>
          <p:cNvPr id="12" name="TextBox 12"/>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24578" y="1096744"/>
            <a:ext cx="17886153" cy="792869"/>
          </a:xfrm>
          <a:prstGeom prst="rect">
            <a:avLst/>
          </a:prstGeom>
        </p:spPr>
        <p:txBody>
          <a:bodyPr lIns="0" tIns="0" rIns="0" bIns="0" rtlCol="0" anchor="t">
            <a:spAutoFit/>
          </a:bodyPr>
          <a:lstStyle/>
          <a:p>
            <a:pPr algn="l">
              <a:lnSpc>
                <a:spcPts val="5472"/>
              </a:lnSpc>
            </a:pPr>
            <a:r>
              <a:rPr lang="en-US" sz="5700" dirty="0">
                <a:solidFill>
                  <a:srgbClr val="434343"/>
                </a:solidFill>
                <a:latin typeface="Poppins"/>
                <a:ea typeface="Poppins"/>
                <a:cs typeface="Poppins"/>
                <a:sym typeface="Poppins"/>
              </a:rPr>
              <a:t>NAIVE BAYES - back to reality, simplified</a:t>
            </a:r>
          </a:p>
        </p:txBody>
      </p:sp>
      <p:sp>
        <p:nvSpPr>
          <p:cNvPr id="4" name="TextBox 4"/>
          <p:cNvSpPr txBox="1"/>
          <p:nvPr/>
        </p:nvSpPr>
        <p:spPr>
          <a:xfrm>
            <a:off x="757529" y="2159425"/>
            <a:ext cx="16701255" cy="480833"/>
          </a:xfrm>
          <a:prstGeom prst="rect">
            <a:avLst/>
          </a:prstGeom>
        </p:spPr>
        <p:txBody>
          <a:bodyPr lIns="0" tIns="0" rIns="0" bIns="0" rtlCol="0" anchor="t">
            <a:spAutoFit/>
          </a:bodyPr>
          <a:lstStyle/>
          <a:p>
            <a:pPr algn="l">
              <a:lnSpc>
                <a:spcPts val="3748"/>
              </a:lnSpc>
            </a:pPr>
            <a:r>
              <a:rPr lang="en-US" sz="2716">
                <a:solidFill>
                  <a:srgbClr val="000000"/>
                </a:solidFill>
                <a:latin typeface="Poppins"/>
                <a:ea typeface="Poppins"/>
                <a:cs typeface="Poppins"/>
                <a:sym typeface="Poppins"/>
              </a:rPr>
              <a:t>Now, if we are only interested in which of these is larger, we don’t care about the denominator</a:t>
            </a:r>
          </a:p>
        </p:txBody>
      </p:sp>
      <p:sp>
        <p:nvSpPr>
          <p:cNvPr id="5" name="TextBox 5"/>
          <p:cNvSpPr txBox="1"/>
          <p:nvPr/>
        </p:nvSpPr>
        <p:spPr>
          <a:xfrm>
            <a:off x="757529" y="6443473"/>
            <a:ext cx="17886153" cy="2814827"/>
          </a:xfrm>
          <a:prstGeom prst="rect">
            <a:avLst/>
          </a:prstGeom>
        </p:spPr>
        <p:txBody>
          <a:bodyPr lIns="0" tIns="0" rIns="0" bIns="0" rtlCol="0" anchor="t">
            <a:spAutoFit/>
          </a:bodyPr>
          <a:lstStyle/>
          <a:p>
            <a:pPr algn="l">
              <a:lnSpc>
                <a:spcPts val="3726"/>
              </a:lnSpc>
            </a:pPr>
            <a:endParaRPr/>
          </a:p>
          <a:p>
            <a:pPr algn="l">
              <a:lnSpc>
                <a:spcPts val="3726"/>
              </a:lnSpc>
            </a:pPr>
            <a:r>
              <a:rPr lang="en-US" sz="2700" spc="24">
                <a:solidFill>
                  <a:srgbClr val="000000"/>
                </a:solidFill>
                <a:latin typeface="Poppins"/>
                <a:ea typeface="Poppins"/>
                <a:cs typeface="Poppins"/>
                <a:sym typeface="Poppins"/>
              </a:rPr>
              <a:t>And we can estimate the right hand side parameters from our table… how?</a:t>
            </a:r>
          </a:p>
          <a:p>
            <a:pPr algn="l">
              <a:lnSpc>
                <a:spcPts val="3726"/>
              </a:lnSpc>
            </a:pPr>
            <a:endParaRPr lang="en-US" sz="2700" spc="24">
              <a:solidFill>
                <a:srgbClr val="000000"/>
              </a:solidFill>
              <a:latin typeface="Poppins"/>
              <a:ea typeface="Poppins"/>
              <a:cs typeface="Poppins"/>
              <a:sym typeface="Poppins"/>
            </a:endParaRPr>
          </a:p>
          <a:p>
            <a:pPr algn="l">
              <a:lnSpc>
                <a:spcPts val="3726"/>
              </a:lnSpc>
            </a:pPr>
            <a:r>
              <a:rPr lang="en-US" sz="2700" spc="24">
                <a:solidFill>
                  <a:srgbClr val="000000"/>
                </a:solidFill>
                <a:latin typeface="Poppins"/>
                <a:ea typeface="Poppins"/>
                <a:cs typeface="Poppins"/>
                <a:sym typeface="Poppins"/>
              </a:rPr>
              <a:t>The point here is that</a:t>
            </a:r>
            <a:r>
              <a:rPr lang="en-US" sz="2700" spc="24">
                <a:solidFill>
                  <a:srgbClr val="000000"/>
                </a:solidFill>
                <a:latin typeface="Poppins Bold"/>
                <a:ea typeface="Poppins Bold"/>
                <a:cs typeface="Poppins Bold"/>
                <a:sym typeface="Poppins Bold"/>
              </a:rPr>
              <a:t> we can compute the probability of the party given the features from the probability of the features given the party...</a:t>
            </a:r>
          </a:p>
          <a:p>
            <a:pPr algn="l">
              <a:lnSpc>
                <a:spcPts val="3726"/>
              </a:lnSpc>
            </a:pPr>
            <a:endParaRPr lang="en-US" sz="2700" spc="24">
              <a:solidFill>
                <a:srgbClr val="000000"/>
              </a:solidFill>
              <a:latin typeface="Poppins Bold"/>
              <a:ea typeface="Poppins Bold"/>
              <a:cs typeface="Poppins Bold"/>
              <a:sym typeface="Poppins Bold"/>
            </a:endParaRPr>
          </a:p>
        </p:txBody>
      </p:sp>
      <p:sp>
        <p:nvSpPr>
          <p:cNvPr id="6" name="Freeform 6"/>
          <p:cNvSpPr/>
          <p:nvPr/>
        </p:nvSpPr>
        <p:spPr>
          <a:xfrm>
            <a:off x="2228730" y="2983158"/>
            <a:ext cx="13872840" cy="1343426"/>
          </a:xfrm>
          <a:custGeom>
            <a:avLst/>
            <a:gdLst/>
            <a:ahLst/>
            <a:cxnLst/>
            <a:rect l="l" t="t" r="r" b="b"/>
            <a:pathLst>
              <a:path w="13872840" h="1343426">
                <a:moveTo>
                  <a:pt x="0" y="0"/>
                </a:moveTo>
                <a:lnTo>
                  <a:pt x="13872840" y="0"/>
                </a:lnTo>
                <a:lnTo>
                  <a:pt x="13872840" y="1343426"/>
                </a:lnTo>
                <a:lnTo>
                  <a:pt x="0" y="1343426"/>
                </a:lnTo>
                <a:lnTo>
                  <a:pt x="0" y="0"/>
                </a:lnTo>
                <a:close/>
              </a:path>
            </a:pathLst>
          </a:custGeom>
          <a:blipFill>
            <a:blip r:embed="rId4"/>
            <a:stretch>
              <a:fillRect/>
            </a:stretch>
          </a:blipFill>
        </p:spPr>
        <p:txBody>
          <a:bodyPr/>
          <a:lstStyle/>
          <a:p>
            <a:endParaRPr lang="en-PT"/>
          </a:p>
        </p:txBody>
      </p:sp>
      <p:sp>
        <p:nvSpPr>
          <p:cNvPr id="7" name="AutoShape 7"/>
          <p:cNvSpPr/>
          <p:nvPr/>
        </p:nvSpPr>
        <p:spPr>
          <a:xfrm>
            <a:off x="10322091" y="3922909"/>
            <a:ext cx="3591525" cy="9525"/>
          </a:xfrm>
          <a:prstGeom prst="line">
            <a:avLst/>
          </a:prstGeom>
          <a:ln w="9525" cap="rnd">
            <a:solidFill>
              <a:srgbClr val="FF0000"/>
            </a:solidFill>
            <a:prstDash val="solid"/>
            <a:headEnd type="none" w="sm" len="sm"/>
            <a:tailEnd type="none" w="sm" len="sm"/>
          </a:ln>
        </p:spPr>
        <p:txBody>
          <a:bodyPr/>
          <a:lstStyle/>
          <a:p>
            <a:endParaRPr lang="en-PT"/>
          </a:p>
        </p:txBody>
      </p:sp>
      <p:sp>
        <p:nvSpPr>
          <p:cNvPr id="8" name="Freeform 8"/>
          <p:cNvSpPr/>
          <p:nvPr/>
        </p:nvSpPr>
        <p:spPr>
          <a:xfrm>
            <a:off x="2316955" y="4631859"/>
            <a:ext cx="13648002" cy="1221800"/>
          </a:xfrm>
          <a:custGeom>
            <a:avLst/>
            <a:gdLst/>
            <a:ahLst/>
            <a:cxnLst/>
            <a:rect l="l" t="t" r="r" b="b"/>
            <a:pathLst>
              <a:path w="13648002" h="1221800">
                <a:moveTo>
                  <a:pt x="0" y="0"/>
                </a:moveTo>
                <a:lnTo>
                  <a:pt x="13648002" y="0"/>
                </a:lnTo>
                <a:lnTo>
                  <a:pt x="13648002" y="1221800"/>
                </a:lnTo>
                <a:lnTo>
                  <a:pt x="0" y="1221800"/>
                </a:lnTo>
                <a:lnTo>
                  <a:pt x="0" y="0"/>
                </a:lnTo>
                <a:close/>
              </a:path>
            </a:pathLst>
          </a:custGeom>
          <a:blipFill>
            <a:blip r:embed="rId5"/>
            <a:stretch>
              <a:fillRect/>
            </a:stretch>
          </a:blipFill>
        </p:spPr>
        <p:txBody>
          <a:bodyPr/>
          <a:lstStyle/>
          <a:p>
            <a:endParaRPr lang="en-PT"/>
          </a:p>
        </p:txBody>
      </p:sp>
      <p:sp>
        <p:nvSpPr>
          <p:cNvPr id="9" name="AutoShape 9"/>
          <p:cNvSpPr/>
          <p:nvPr/>
        </p:nvSpPr>
        <p:spPr>
          <a:xfrm>
            <a:off x="10322091" y="5513559"/>
            <a:ext cx="3591525" cy="9525"/>
          </a:xfrm>
          <a:prstGeom prst="line">
            <a:avLst/>
          </a:prstGeom>
          <a:ln w="9525" cap="rnd">
            <a:solidFill>
              <a:srgbClr val="FF0000"/>
            </a:solidFill>
            <a:prstDash val="solid"/>
            <a:headEnd type="none" w="sm" len="sm"/>
            <a:tailEnd type="none" w="sm" len="sm"/>
          </a:ln>
        </p:spPr>
        <p:txBody>
          <a:bodyPr/>
          <a:lstStyle/>
          <a:p>
            <a:endParaRPr lang="en-PT"/>
          </a:p>
        </p:txBody>
      </p:sp>
      <p:sp>
        <p:nvSpPr>
          <p:cNvPr id="10" name="TextBox 10"/>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back to the painful reality</a:t>
            </a:r>
          </a:p>
        </p:txBody>
      </p:sp>
      <p:sp>
        <p:nvSpPr>
          <p:cNvPr id="4" name="TextBox 4"/>
          <p:cNvSpPr txBox="1"/>
          <p:nvPr/>
        </p:nvSpPr>
        <p:spPr>
          <a:xfrm>
            <a:off x="757529" y="2159425"/>
            <a:ext cx="16701255" cy="480833"/>
          </a:xfrm>
          <a:prstGeom prst="rect">
            <a:avLst/>
          </a:prstGeom>
        </p:spPr>
        <p:txBody>
          <a:bodyPr lIns="0" tIns="0" rIns="0" bIns="0" rtlCol="0" anchor="t">
            <a:spAutoFit/>
          </a:bodyPr>
          <a:lstStyle/>
          <a:p>
            <a:pPr algn="l">
              <a:lnSpc>
                <a:spcPts val="3748"/>
              </a:lnSpc>
            </a:pPr>
            <a:r>
              <a:rPr lang="en-US" sz="2716">
                <a:solidFill>
                  <a:srgbClr val="000000"/>
                </a:solidFill>
                <a:latin typeface="Poppins"/>
                <a:ea typeface="Poppins"/>
                <a:cs typeface="Poppins"/>
                <a:sym typeface="Poppins"/>
              </a:rPr>
              <a:t>But our problem is not this simple, let’s add back the other variables</a:t>
            </a:r>
          </a:p>
        </p:txBody>
      </p:sp>
      <p:sp>
        <p:nvSpPr>
          <p:cNvPr id="5" name="TextBox 5"/>
          <p:cNvSpPr txBox="1"/>
          <p:nvPr/>
        </p:nvSpPr>
        <p:spPr>
          <a:xfrm>
            <a:off x="757529" y="4291901"/>
            <a:ext cx="16819106" cy="947927"/>
          </a:xfrm>
          <a:prstGeom prst="rect">
            <a:avLst/>
          </a:prstGeom>
        </p:spPr>
        <p:txBody>
          <a:bodyPr lIns="0" tIns="0" rIns="0" bIns="0" rtlCol="0" anchor="t">
            <a:spAutoFit/>
          </a:bodyPr>
          <a:lstStyle/>
          <a:p>
            <a:pPr algn="l">
              <a:lnSpc>
                <a:spcPts val="3726"/>
              </a:lnSpc>
            </a:pPr>
            <a:r>
              <a:rPr lang="en-US" sz="2700">
                <a:solidFill>
                  <a:srgbClr val="000000"/>
                </a:solidFill>
                <a:latin typeface="Poppins"/>
                <a:ea typeface="Poppins"/>
                <a:cs typeface="Poppins"/>
                <a:sym typeface="Poppins"/>
              </a:rPr>
              <a:t>What we will do is the same as in the simplified case: </a:t>
            </a:r>
            <a:r>
              <a:rPr lang="en-US" sz="2700">
                <a:solidFill>
                  <a:srgbClr val="000000"/>
                </a:solidFill>
                <a:latin typeface="Poppins Bold"/>
                <a:ea typeface="Poppins Bold"/>
                <a:cs typeface="Poppins Bold"/>
                <a:sym typeface="Poppins Bold"/>
              </a:rPr>
              <a:t>compute the probability of the party given the features from the probability of the features given the party</a:t>
            </a:r>
          </a:p>
        </p:txBody>
      </p:sp>
      <p:sp>
        <p:nvSpPr>
          <p:cNvPr id="6" name="Freeform 6"/>
          <p:cNvSpPr/>
          <p:nvPr/>
        </p:nvSpPr>
        <p:spPr>
          <a:xfrm>
            <a:off x="4317200" y="3493251"/>
            <a:ext cx="10044652" cy="531950"/>
          </a:xfrm>
          <a:custGeom>
            <a:avLst/>
            <a:gdLst/>
            <a:ahLst/>
            <a:cxnLst/>
            <a:rect l="l" t="t" r="r" b="b"/>
            <a:pathLst>
              <a:path w="10044652" h="531950">
                <a:moveTo>
                  <a:pt x="0" y="0"/>
                </a:moveTo>
                <a:lnTo>
                  <a:pt x="10044652" y="0"/>
                </a:lnTo>
                <a:lnTo>
                  <a:pt x="10044652" y="531950"/>
                </a:lnTo>
                <a:lnTo>
                  <a:pt x="0" y="531950"/>
                </a:lnTo>
                <a:lnTo>
                  <a:pt x="0" y="0"/>
                </a:lnTo>
                <a:close/>
              </a:path>
            </a:pathLst>
          </a:custGeom>
          <a:blipFill>
            <a:blip r:embed="rId4"/>
            <a:stretch>
              <a:fillRect l="-3" r="-3"/>
            </a:stretch>
          </a:blipFill>
        </p:spPr>
        <p:txBody>
          <a:bodyPr/>
          <a:lstStyle/>
          <a:p>
            <a:endParaRPr lang="en-PT"/>
          </a:p>
        </p:txBody>
      </p:sp>
      <p:sp>
        <p:nvSpPr>
          <p:cNvPr id="7" name="Freeform 7"/>
          <p:cNvSpPr/>
          <p:nvPr/>
        </p:nvSpPr>
        <p:spPr>
          <a:xfrm>
            <a:off x="1585050" y="5740904"/>
            <a:ext cx="15117952" cy="826272"/>
          </a:xfrm>
          <a:custGeom>
            <a:avLst/>
            <a:gdLst/>
            <a:ahLst/>
            <a:cxnLst/>
            <a:rect l="l" t="t" r="r" b="b"/>
            <a:pathLst>
              <a:path w="15117952" h="826272">
                <a:moveTo>
                  <a:pt x="0" y="0"/>
                </a:moveTo>
                <a:lnTo>
                  <a:pt x="15117952" y="0"/>
                </a:lnTo>
                <a:lnTo>
                  <a:pt x="15117952" y="826272"/>
                </a:lnTo>
                <a:lnTo>
                  <a:pt x="0" y="826272"/>
                </a:lnTo>
                <a:lnTo>
                  <a:pt x="0" y="0"/>
                </a:lnTo>
                <a:close/>
              </a:path>
            </a:pathLst>
          </a:custGeom>
          <a:blipFill>
            <a:blip r:embed="rId5"/>
            <a:stretch>
              <a:fillRect l="-1" r="-1"/>
            </a:stretch>
          </a:blipFill>
        </p:spPr>
        <p:txBody>
          <a:bodyPr/>
          <a:lstStyle/>
          <a:p>
            <a:endParaRPr lang="en-PT"/>
          </a:p>
        </p:txBody>
      </p:sp>
      <p:sp>
        <p:nvSpPr>
          <p:cNvPr id="8" name="TextBox 8"/>
          <p:cNvSpPr txBox="1"/>
          <p:nvPr/>
        </p:nvSpPr>
        <p:spPr>
          <a:xfrm>
            <a:off x="757529" y="7348226"/>
            <a:ext cx="16701255" cy="1414652"/>
          </a:xfrm>
          <a:prstGeom prst="rect">
            <a:avLst/>
          </a:prstGeom>
        </p:spPr>
        <p:txBody>
          <a:bodyPr lIns="0" tIns="0" rIns="0" bIns="0" rtlCol="0" anchor="t">
            <a:spAutoFit/>
          </a:bodyPr>
          <a:lstStyle/>
          <a:p>
            <a:pPr algn="l">
              <a:lnSpc>
                <a:spcPts val="3726"/>
              </a:lnSpc>
            </a:pPr>
            <a:r>
              <a:rPr lang="en-US" sz="2700">
                <a:solidFill>
                  <a:srgbClr val="000000"/>
                </a:solidFill>
                <a:latin typeface="Poppins"/>
                <a:ea typeface="Poppins"/>
                <a:cs typeface="Poppins"/>
                <a:sym typeface="Poppins"/>
              </a:rPr>
              <a:t>Technically, this requires us to assume that the features are independent from each other in the presence of the voting information, which we assume is more informative than any individual feature. This is the “Naive” assumption in Naive Bayes.</a:t>
            </a:r>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Don’t freak out!</a:t>
            </a:r>
          </a:p>
        </p:txBody>
      </p:sp>
      <p:sp>
        <p:nvSpPr>
          <p:cNvPr id="4" name="TextBox 4"/>
          <p:cNvSpPr txBox="1"/>
          <p:nvPr/>
        </p:nvSpPr>
        <p:spPr>
          <a:xfrm>
            <a:off x="757529" y="2159425"/>
            <a:ext cx="16701255" cy="480833"/>
          </a:xfrm>
          <a:prstGeom prst="rect">
            <a:avLst/>
          </a:prstGeom>
        </p:spPr>
        <p:txBody>
          <a:bodyPr lIns="0" tIns="0" rIns="0" bIns="0" rtlCol="0" anchor="t">
            <a:spAutoFit/>
          </a:bodyPr>
          <a:lstStyle/>
          <a:p>
            <a:pPr algn="l">
              <a:lnSpc>
                <a:spcPts val="3748"/>
              </a:lnSpc>
            </a:pPr>
            <a:r>
              <a:rPr lang="en-US" sz="2716">
                <a:solidFill>
                  <a:srgbClr val="000000"/>
                </a:solidFill>
                <a:latin typeface="Poppins"/>
                <a:ea typeface="Poppins"/>
                <a:cs typeface="Poppins"/>
                <a:sym typeface="Poppins"/>
              </a:rPr>
              <a:t>Now this formula looks daunting, but don’t freak out yet</a:t>
            </a:r>
          </a:p>
        </p:txBody>
      </p:sp>
      <p:sp>
        <p:nvSpPr>
          <p:cNvPr id="5" name="TextBox 5"/>
          <p:cNvSpPr txBox="1"/>
          <p:nvPr/>
        </p:nvSpPr>
        <p:spPr>
          <a:xfrm>
            <a:off x="757529" y="4237958"/>
            <a:ext cx="16819106" cy="3748277"/>
          </a:xfrm>
          <a:prstGeom prst="rect">
            <a:avLst/>
          </a:prstGeom>
        </p:spPr>
        <p:txBody>
          <a:bodyPr lIns="0" tIns="0" rIns="0" bIns="0" rtlCol="0" anchor="t">
            <a:spAutoFit/>
          </a:bodyPr>
          <a:lstStyle/>
          <a:p>
            <a:pPr algn="l">
              <a:lnSpc>
                <a:spcPts val="3726"/>
              </a:lnSpc>
            </a:pPr>
            <a:r>
              <a:rPr lang="en-US" sz="2700" spc="24">
                <a:solidFill>
                  <a:srgbClr val="000000"/>
                </a:solidFill>
                <a:latin typeface="Poppins"/>
                <a:ea typeface="Poppins"/>
                <a:cs typeface="Poppins"/>
                <a:sym typeface="Poppins"/>
              </a:rPr>
              <a:t>What are we really saying here?</a:t>
            </a:r>
          </a:p>
          <a:p>
            <a:pPr marL="582935" lvl="1" indent="-291467" algn="l">
              <a:lnSpc>
                <a:spcPts val="3726"/>
              </a:lnSpc>
              <a:buFont typeface="Arial"/>
              <a:buChar char="•"/>
            </a:pPr>
            <a:r>
              <a:rPr lang="en-US" sz="2700">
                <a:solidFill>
                  <a:srgbClr val="000000"/>
                </a:solidFill>
                <a:latin typeface="Poppins"/>
                <a:ea typeface="Poppins"/>
                <a:cs typeface="Poppins"/>
                <a:sym typeface="Poppins"/>
              </a:rPr>
              <a:t>The denominator is irrelevant because for the democrats we will have the same denominator. Since we are only interested in answering who has the higher probability, R’s or D’s, we don’t need to compute it.</a:t>
            </a:r>
          </a:p>
          <a:p>
            <a:pPr marL="582935" lvl="1" indent="-291467" algn="l">
              <a:lnSpc>
                <a:spcPts val="3726"/>
              </a:lnSpc>
              <a:buFont typeface="Arial"/>
              <a:buChar char="•"/>
            </a:pPr>
            <a:r>
              <a:rPr lang="en-US" sz="2700">
                <a:solidFill>
                  <a:srgbClr val="000000"/>
                </a:solidFill>
                <a:latin typeface="Poppins"/>
                <a:ea typeface="Poppins"/>
                <a:cs typeface="Poppins"/>
                <a:sym typeface="Poppins"/>
              </a:rPr>
              <a:t>The numerator has a bunch of factors, but they all look the same: what is the probability of being old given that one is republican? What is the probability of being middle class, given that one is republican? Etc etc. We can estimate all of these from our table!</a:t>
            </a:r>
          </a:p>
          <a:p>
            <a:pPr algn="l">
              <a:lnSpc>
                <a:spcPts val="3726"/>
              </a:lnSpc>
            </a:pPr>
            <a:endParaRPr lang="en-US" sz="2700">
              <a:solidFill>
                <a:srgbClr val="000000"/>
              </a:solidFill>
              <a:latin typeface="Poppins"/>
              <a:ea typeface="Poppins"/>
              <a:cs typeface="Poppins"/>
              <a:sym typeface="Poppins"/>
            </a:endParaRPr>
          </a:p>
        </p:txBody>
      </p:sp>
      <p:sp>
        <p:nvSpPr>
          <p:cNvPr id="6" name="Freeform 6"/>
          <p:cNvSpPr/>
          <p:nvPr/>
        </p:nvSpPr>
        <p:spPr>
          <a:xfrm>
            <a:off x="1944931" y="3091044"/>
            <a:ext cx="15117952" cy="826272"/>
          </a:xfrm>
          <a:custGeom>
            <a:avLst/>
            <a:gdLst/>
            <a:ahLst/>
            <a:cxnLst/>
            <a:rect l="l" t="t" r="r" b="b"/>
            <a:pathLst>
              <a:path w="15117952" h="826272">
                <a:moveTo>
                  <a:pt x="0" y="0"/>
                </a:moveTo>
                <a:lnTo>
                  <a:pt x="15117952" y="0"/>
                </a:lnTo>
                <a:lnTo>
                  <a:pt x="15117952" y="826272"/>
                </a:lnTo>
                <a:lnTo>
                  <a:pt x="0" y="826272"/>
                </a:lnTo>
                <a:lnTo>
                  <a:pt x="0" y="0"/>
                </a:lnTo>
                <a:close/>
              </a:path>
            </a:pathLst>
          </a:custGeom>
          <a:blipFill>
            <a:blip r:embed="rId4"/>
            <a:stretch>
              <a:fillRect l="-1" r="-1"/>
            </a:stretch>
          </a:blipFill>
        </p:spPr>
        <p:txBody>
          <a:bodyPr/>
          <a:lstStyle/>
          <a:p>
            <a:endParaRPr lang="en-PT"/>
          </a:p>
        </p:txBody>
      </p:sp>
      <p:sp>
        <p:nvSpPr>
          <p:cNvPr id="7" name="Freeform 7"/>
          <p:cNvSpPr/>
          <p:nvPr/>
        </p:nvSpPr>
        <p:spPr>
          <a:xfrm>
            <a:off x="7007418" y="8383078"/>
            <a:ext cx="5784100" cy="826300"/>
          </a:xfrm>
          <a:custGeom>
            <a:avLst/>
            <a:gdLst/>
            <a:ahLst/>
            <a:cxnLst/>
            <a:rect l="l" t="t" r="r" b="b"/>
            <a:pathLst>
              <a:path w="5784100" h="826300">
                <a:moveTo>
                  <a:pt x="0" y="0"/>
                </a:moveTo>
                <a:lnTo>
                  <a:pt x="5784100" y="0"/>
                </a:lnTo>
                <a:lnTo>
                  <a:pt x="5784100" y="826300"/>
                </a:lnTo>
                <a:lnTo>
                  <a:pt x="0" y="826300"/>
                </a:lnTo>
                <a:lnTo>
                  <a:pt x="0" y="0"/>
                </a:lnTo>
                <a:close/>
              </a:path>
            </a:pathLst>
          </a:custGeom>
          <a:blipFill>
            <a:blip r:embed="rId5"/>
            <a:stretch>
              <a:fillRect/>
            </a:stretch>
          </a:blipFill>
        </p:spPr>
        <p:txBody>
          <a:bodyPr/>
          <a:lstStyle/>
          <a:p>
            <a:endParaRPr lang="en-PT"/>
          </a:p>
        </p:txBody>
      </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Don’t freak out!</a:t>
            </a:r>
          </a:p>
        </p:txBody>
      </p:sp>
      <p:sp>
        <p:nvSpPr>
          <p:cNvPr id="4" name="TextBox 4"/>
          <p:cNvSpPr txBox="1"/>
          <p:nvPr/>
        </p:nvSpPr>
        <p:spPr>
          <a:xfrm>
            <a:off x="757529" y="2159425"/>
            <a:ext cx="16701255" cy="480833"/>
          </a:xfrm>
          <a:prstGeom prst="rect">
            <a:avLst/>
          </a:prstGeom>
        </p:spPr>
        <p:txBody>
          <a:bodyPr lIns="0" tIns="0" rIns="0" bIns="0" rtlCol="0" anchor="t">
            <a:spAutoFit/>
          </a:bodyPr>
          <a:lstStyle/>
          <a:p>
            <a:pPr algn="l">
              <a:lnSpc>
                <a:spcPts val="3748"/>
              </a:lnSpc>
            </a:pPr>
            <a:r>
              <a:rPr lang="en-US" sz="2716">
                <a:solidFill>
                  <a:srgbClr val="000000"/>
                </a:solidFill>
                <a:latin typeface="Poppins"/>
                <a:ea typeface="Poppins"/>
                <a:cs typeface="Poppins"/>
                <a:sym typeface="Poppins"/>
              </a:rPr>
              <a:t>So in the end our rule </a:t>
            </a:r>
          </a:p>
        </p:txBody>
      </p:sp>
      <p:sp>
        <p:nvSpPr>
          <p:cNvPr id="5" name="TextBox 5"/>
          <p:cNvSpPr txBox="1"/>
          <p:nvPr/>
        </p:nvSpPr>
        <p:spPr>
          <a:xfrm>
            <a:off x="734447" y="3902253"/>
            <a:ext cx="16819106" cy="6081902"/>
          </a:xfrm>
          <a:prstGeom prst="rect">
            <a:avLst/>
          </a:prstGeom>
        </p:spPr>
        <p:txBody>
          <a:bodyPr lIns="0" tIns="0" rIns="0" bIns="0" rtlCol="0" anchor="t">
            <a:spAutoFit/>
          </a:bodyPr>
          <a:lstStyle/>
          <a:p>
            <a:pPr algn="l">
              <a:lnSpc>
                <a:spcPts val="3726"/>
              </a:lnSpc>
            </a:pPr>
            <a:r>
              <a:rPr lang="en-US" sz="2700" spc="24">
                <a:solidFill>
                  <a:srgbClr val="000000"/>
                </a:solidFill>
                <a:latin typeface="Poppins"/>
                <a:ea typeface="Poppins"/>
                <a:cs typeface="Poppins"/>
                <a:sym typeface="Poppins"/>
              </a:rPr>
              <a:t>becomes</a:t>
            </a: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r>
              <a:rPr lang="en-US" sz="2700" spc="24">
                <a:solidFill>
                  <a:srgbClr val="000000"/>
                </a:solidFill>
                <a:latin typeface="Poppins"/>
                <a:ea typeface="Poppins"/>
                <a:cs typeface="Poppins"/>
                <a:sym typeface="Poppins"/>
              </a:rPr>
              <a:t>versus</a:t>
            </a: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r>
              <a:rPr lang="en-US" sz="2700" spc="24">
                <a:solidFill>
                  <a:srgbClr val="000000"/>
                </a:solidFill>
                <a:latin typeface="Poppins"/>
                <a:ea typeface="Poppins"/>
                <a:cs typeface="Poppins"/>
                <a:sym typeface="Poppins"/>
              </a:rPr>
              <a:t>We just need to compare these quantities to decide which is more likely. Notice we ignore the denominator because it is equal for both the democratic and the republican case.</a:t>
            </a:r>
          </a:p>
          <a:p>
            <a:pPr algn="l">
              <a:lnSpc>
                <a:spcPts val="3726"/>
              </a:lnSpc>
            </a:pPr>
            <a:endParaRPr lang="en-US" sz="2700" spc="24">
              <a:solidFill>
                <a:srgbClr val="000000"/>
              </a:solidFill>
              <a:latin typeface="Poppins"/>
              <a:ea typeface="Poppins"/>
              <a:cs typeface="Poppins"/>
              <a:sym typeface="Poppins"/>
            </a:endParaRPr>
          </a:p>
        </p:txBody>
      </p:sp>
      <p:sp>
        <p:nvSpPr>
          <p:cNvPr id="6" name="Freeform 6"/>
          <p:cNvSpPr/>
          <p:nvPr/>
        </p:nvSpPr>
        <p:spPr>
          <a:xfrm>
            <a:off x="1608106" y="2968501"/>
            <a:ext cx="15117952" cy="826272"/>
          </a:xfrm>
          <a:custGeom>
            <a:avLst/>
            <a:gdLst/>
            <a:ahLst/>
            <a:cxnLst/>
            <a:rect l="l" t="t" r="r" b="b"/>
            <a:pathLst>
              <a:path w="15117952" h="826272">
                <a:moveTo>
                  <a:pt x="0" y="0"/>
                </a:moveTo>
                <a:lnTo>
                  <a:pt x="15117952" y="0"/>
                </a:lnTo>
                <a:lnTo>
                  <a:pt x="15117952" y="826272"/>
                </a:lnTo>
                <a:lnTo>
                  <a:pt x="0" y="826272"/>
                </a:lnTo>
                <a:lnTo>
                  <a:pt x="0" y="0"/>
                </a:lnTo>
                <a:close/>
              </a:path>
            </a:pathLst>
          </a:custGeom>
          <a:blipFill>
            <a:blip r:embed="rId4"/>
            <a:stretch>
              <a:fillRect l="-1" r="-1"/>
            </a:stretch>
          </a:blipFill>
        </p:spPr>
        <p:txBody>
          <a:bodyPr/>
          <a:lstStyle/>
          <a:p>
            <a:endParaRPr lang="en-PT"/>
          </a:p>
        </p:txBody>
      </p:sp>
      <p:sp>
        <p:nvSpPr>
          <p:cNvPr id="7" name="Freeform 7"/>
          <p:cNvSpPr/>
          <p:nvPr/>
        </p:nvSpPr>
        <p:spPr>
          <a:xfrm>
            <a:off x="3912845" y="7047561"/>
            <a:ext cx="10390622" cy="1147750"/>
          </a:xfrm>
          <a:custGeom>
            <a:avLst/>
            <a:gdLst/>
            <a:ahLst/>
            <a:cxnLst/>
            <a:rect l="l" t="t" r="r" b="b"/>
            <a:pathLst>
              <a:path w="10390622" h="1147750">
                <a:moveTo>
                  <a:pt x="0" y="0"/>
                </a:moveTo>
                <a:lnTo>
                  <a:pt x="10390622" y="0"/>
                </a:lnTo>
                <a:lnTo>
                  <a:pt x="10390622" y="1147750"/>
                </a:lnTo>
                <a:lnTo>
                  <a:pt x="0" y="1147750"/>
                </a:lnTo>
                <a:lnTo>
                  <a:pt x="0" y="0"/>
                </a:lnTo>
                <a:close/>
              </a:path>
            </a:pathLst>
          </a:custGeom>
          <a:blipFill>
            <a:blip r:embed="rId5"/>
            <a:stretch>
              <a:fillRect l="-1" r="-1"/>
            </a:stretch>
          </a:blipFill>
        </p:spPr>
        <p:txBody>
          <a:bodyPr/>
          <a:lstStyle/>
          <a:p>
            <a:endParaRPr lang="en-PT"/>
          </a:p>
        </p:txBody>
      </p:sp>
      <p:sp>
        <p:nvSpPr>
          <p:cNvPr id="8" name="Freeform 8"/>
          <p:cNvSpPr/>
          <p:nvPr/>
        </p:nvSpPr>
        <p:spPr>
          <a:xfrm>
            <a:off x="3568226" y="4901032"/>
            <a:ext cx="11197712" cy="1147750"/>
          </a:xfrm>
          <a:custGeom>
            <a:avLst/>
            <a:gdLst/>
            <a:ahLst/>
            <a:cxnLst/>
            <a:rect l="l" t="t" r="r" b="b"/>
            <a:pathLst>
              <a:path w="11197712" h="1147750">
                <a:moveTo>
                  <a:pt x="0" y="0"/>
                </a:moveTo>
                <a:lnTo>
                  <a:pt x="11197712" y="0"/>
                </a:lnTo>
                <a:lnTo>
                  <a:pt x="11197712" y="1147750"/>
                </a:lnTo>
                <a:lnTo>
                  <a:pt x="0" y="1147750"/>
                </a:lnTo>
                <a:lnTo>
                  <a:pt x="0" y="0"/>
                </a:lnTo>
                <a:close/>
              </a:path>
            </a:pathLst>
          </a:custGeom>
          <a:blipFill>
            <a:blip r:embed="rId6"/>
            <a:stretch>
              <a:fillRect/>
            </a:stretch>
          </a:blipFill>
        </p:spPr>
        <p:txBody>
          <a:bodyPr/>
          <a:lstStyle/>
          <a:p>
            <a:endParaRPr lang="en-PT"/>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9709742" y="0"/>
            <a:ext cx="8578258" cy="10287000"/>
            <a:chOff x="0" y="0"/>
            <a:chExt cx="11437677" cy="13716000"/>
          </a:xfrm>
        </p:grpSpPr>
        <p:sp>
          <p:nvSpPr>
            <p:cNvPr id="4" name="Freeform 4"/>
            <p:cNvSpPr/>
            <p:nvPr/>
          </p:nvSpPr>
          <p:spPr>
            <a:xfrm>
              <a:off x="0" y="0"/>
              <a:ext cx="11437628" cy="13716000"/>
            </a:xfrm>
            <a:custGeom>
              <a:avLst/>
              <a:gdLst/>
              <a:ahLst/>
              <a:cxnLst/>
              <a:rect l="l" t="t" r="r" b="b"/>
              <a:pathLst>
                <a:path w="11437628" h="13716000">
                  <a:moveTo>
                    <a:pt x="0" y="0"/>
                  </a:moveTo>
                  <a:lnTo>
                    <a:pt x="11437628" y="0"/>
                  </a:lnTo>
                  <a:lnTo>
                    <a:pt x="11437628" y="13716000"/>
                  </a:lnTo>
                  <a:lnTo>
                    <a:pt x="0" y="13716000"/>
                  </a:lnTo>
                  <a:close/>
                </a:path>
              </a:pathLst>
            </a:custGeom>
            <a:solidFill>
              <a:srgbClr val="EEEEEE"/>
            </a:solidFill>
          </p:spPr>
          <p:txBody>
            <a:bodyPr/>
            <a:lstStyle/>
            <a:p>
              <a:endParaRPr lang="en-PT"/>
            </a:p>
          </p:txBody>
        </p:sp>
      </p:grpSp>
      <p:sp>
        <p:nvSpPr>
          <p:cNvPr id="5" name="TextBox 5"/>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Who’s this guy after all?</a:t>
            </a:r>
          </a:p>
        </p:txBody>
      </p:sp>
      <p:sp>
        <p:nvSpPr>
          <p:cNvPr id="6" name="TextBox 6"/>
          <p:cNvSpPr txBox="1"/>
          <p:nvPr/>
        </p:nvSpPr>
        <p:spPr>
          <a:xfrm>
            <a:off x="11556901" y="7310609"/>
            <a:ext cx="6118695" cy="1323974"/>
          </a:xfrm>
          <a:prstGeom prst="rect">
            <a:avLst/>
          </a:prstGeom>
        </p:spPr>
        <p:txBody>
          <a:bodyPr lIns="0" tIns="0" rIns="0" bIns="0" rtlCol="0" anchor="t">
            <a:spAutoFit/>
          </a:bodyPr>
          <a:lstStyle/>
          <a:p>
            <a:pPr algn="l">
              <a:lnSpc>
                <a:spcPts val="3450"/>
              </a:lnSpc>
            </a:pPr>
            <a:r>
              <a:rPr lang="en-US" sz="2500">
                <a:solidFill>
                  <a:srgbClr val="000000"/>
                </a:solidFill>
                <a:latin typeface="Poppins Bold"/>
                <a:ea typeface="Poppins Bold"/>
                <a:cs typeface="Poppins Bold"/>
                <a:sym typeface="Poppins Bold"/>
              </a:rPr>
              <a:t>Since 0.01234 &gt; 0.00521, mystery guy is more likely to be a Republican than a Democrat</a:t>
            </a:r>
          </a:p>
        </p:txBody>
      </p:sp>
      <p:graphicFrame>
        <p:nvGraphicFramePr>
          <p:cNvPr id="7" name="Table 7"/>
          <p:cNvGraphicFramePr>
            <a:graphicFrameLocks noGrp="1"/>
          </p:cNvGraphicFramePr>
          <p:nvPr>
            <p:extLst>
              <p:ext uri="{D42A27DB-BD31-4B8C-83A1-F6EECF244321}">
                <p14:modId xmlns:p14="http://schemas.microsoft.com/office/powerpoint/2010/main" val="2867295541"/>
              </p:ext>
            </p:extLst>
          </p:nvPr>
        </p:nvGraphicFramePr>
        <p:xfrm>
          <a:off x="861401" y="3425715"/>
          <a:ext cx="7683500" cy="6070000"/>
        </p:xfrm>
        <a:graphic>
          <a:graphicData uri="http://schemas.openxmlformats.org/drawingml/2006/table">
            <a:tbl>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1536700">
                  <a:extLst>
                    <a:ext uri="{9D8B030D-6E8A-4147-A177-3AD203B41FA5}">
                      <a16:colId xmlns:a16="http://schemas.microsoft.com/office/drawing/2014/main" val="20003"/>
                    </a:ext>
                  </a:extLst>
                </a:gridCol>
                <a:gridCol w="1536700">
                  <a:extLst>
                    <a:ext uri="{9D8B030D-6E8A-4147-A177-3AD203B41FA5}">
                      <a16:colId xmlns:a16="http://schemas.microsoft.com/office/drawing/2014/main" val="20004"/>
                    </a:ext>
                  </a:extLst>
                </a:gridCol>
              </a:tblGrid>
              <a:tr h="596900">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Registered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Age group</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Wealth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Education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Location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Young</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Independent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Rich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Poor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Basic</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Young</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Poor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Basic</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Independent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dirty="0">
                          <a:solidFill>
                            <a:srgbClr val="000000"/>
                          </a:solidFill>
                          <a:latin typeface="TT Rounds Condensed"/>
                          <a:ea typeface="TT Rounds Condensed"/>
                          <a:cs typeface="TT Rounds Condensed"/>
                          <a:sym typeface="TT Rounds Condensed"/>
                        </a:rPr>
                        <a:t>Rural</a:t>
                      </a:r>
                      <a:endParaRPr lang="en-US" sz="1100" dirty="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8" name="Table 8"/>
          <p:cNvGraphicFramePr>
            <a:graphicFrameLocks noGrp="1"/>
          </p:cNvGraphicFramePr>
          <p:nvPr/>
        </p:nvGraphicFramePr>
        <p:xfrm>
          <a:off x="11253096" y="2347512"/>
          <a:ext cx="6146800" cy="1214000"/>
        </p:xfrm>
        <a:graphic>
          <a:graphicData uri="http://schemas.openxmlformats.org/drawingml/2006/table">
            <a:tbl>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1536700">
                  <a:extLst>
                    <a:ext uri="{9D8B030D-6E8A-4147-A177-3AD203B41FA5}">
                      <a16:colId xmlns:a16="http://schemas.microsoft.com/office/drawing/2014/main" val="20003"/>
                    </a:ext>
                  </a:extLst>
                </a:gridCol>
              </a:tblGrid>
              <a:tr h="596900">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Age group</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Wealth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Education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Location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reeform 9"/>
          <p:cNvSpPr/>
          <p:nvPr/>
        </p:nvSpPr>
        <p:spPr>
          <a:xfrm>
            <a:off x="11002996" y="3983013"/>
            <a:ext cx="6672600" cy="669542"/>
          </a:xfrm>
          <a:custGeom>
            <a:avLst/>
            <a:gdLst/>
            <a:ahLst/>
            <a:cxnLst/>
            <a:rect l="l" t="t" r="r" b="b"/>
            <a:pathLst>
              <a:path w="6672600" h="669542">
                <a:moveTo>
                  <a:pt x="0" y="0"/>
                </a:moveTo>
                <a:lnTo>
                  <a:pt x="6672600" y="0"/>
                </a:lnTo>
                <a:lnTo>
                  <a:pt x="6672600" y="669542"/>
                </a:lnTo>
                <a:lnTo>
                  <a:pt x="0" y="669542"/>
                </a:lnTo>
                <a:lnTo>
                  <a:pt x="0" y="0"/>
                </a:lnTo>
                <a:close/>
              </a:path>
            </a:pathLst>
          </a:custGeom>
          <a:blipFill>
            <a:blip r:embed="rId4"/>
            <a:stretch>
              <a:fillRect t="-1073" b="-1073"/>
            </a:stretch>
          </a:blipFill>
        </p:spPr>
        <p:txBody>
          <a:bodyPr/>
          <a:lstStyle/>
          <a:p>
            <a:endParaRPr lang="en-PT"/>
          </a:p>
        </p:txBody>
      </p:sp>
      <p:sp>
        <p:nvSpPr>
          <p:cNvPr id="10" name="Freeform 10"/>
          <p:cNvSpPr/>
          <p:nvPr/>
        </p:nvSpPr>
        <p:spPr>
          <a:xfrm>
            <a:off x="11234933" y="5619571"/>
            <a:ext cx="6191666" cy="669542"/>
          </a:xfrm>
          <a:custGeom>
            <a:avLst/>
            <a:gdLst/>
            <a:ahLst/>
            <a:cxnLst/>
            <a:rect l="l" t="t" r="r" b="b"/>
            <a:pathLst>
              <a:path w="6191666" h="669542">
                <a:moveTo>
                  <a:pt x="0" y="0"/>
                </a:moveTo>
                <a:lnTo>
                  <a:pt x="6191666" y="0"/>
                </a:lnTo>
                <a:lnTo>
                  <a:pt x="6191666" y="669542"/>
                </a:lnTo>
                <a:lnTo>
                  <a:pt x="0" y="669542"/>
                </a:lnTo>
                <a:lnTo>
                  <a:pt x="0" y="0"/>
                </a:lnTo>
                <a:close/>
              </a:path>
            </a:pathLst>
          </a:custGeom>
          <a:blipFill>
            <a:blip r:embed="rId5"/>
            <a:stretch>
              <a:fillRect t="-1072" b="-1072"/>
            </a:stretch>
          </a:blipFill>
        </p:spPr>
        <p:txBody>
          <a:bodyPr/>
          <a:lstStyle/>
          <a:p>
            <a:endParaRPr lang="en-PT"/>
          </a:p>
        </p:txBody>
      </p:sp>
      <p:sp>
        <p:nvSpPr>
          <p:cNvPr id="11" name="Freeform 11"/>
          <p:cNvSpPr/>
          <p:nvPr/>
        </p:nvSpPr>
        <p:spPr>
          <a:xfrm>
            <a:off x="13017470" y="4737930"/>
            <a:ext cx="2643676" cy="531300"/>
          </a:xfrm>
          <a:custGeom>
            <a:avLst/>
            <a:gdLst/>
            <a:ahLst/>
            <a:cxnLst/>
            <a:rect l="l" t="t" r="r" b="b"/>
            <a:pathLst>
              <a:path w="2643676" h="531300">
                <a:moveTo>
                  <a:pt x="0" y="0"/>
                </a:moveTo>
                <a:lnTo>
                  <a:pt x="2643676" y="0"/>
                </a:lnTo>
                <a:lnTo>
                  <a:pt x="2643676" y="531300"/>
                </a:lnTo>
                <a:lnTo>
                  <a:pt x="0" y="531300"/>
                </a:lnTo>
                <a:lnTo>
                  <a:pt x="0" y="0"/>
                </a:lnTo>
                <a:close/>
              </a:path>
            </a:pathLst>
          </a:custGeom>
          <a:blipFill>
            <a:blip r:embed="rId6"/>
            <a:stretch>
              <a:fillRect/>
            </a:stretch>
          </a:blipFill>
        </p:spPr>
        <p:txBody>
          <a:bodyPr/>
          <a:lstStyle/>
          <a:p>
            <a:endParaRPr lang="en-PT"/>
          </a:p>
        </p:txBody>
      </p:sp>
      <p:sp>
        <p:nvSpPr>
          <p:cNvPr id="12" name="Freeform 12"/>
          <p:cNvSpPr/>
          <p:nvPr/>
        </p:nvSpPr>
        <p:spPr>
          <a:xfrm>
            <a:off x="12796185" y="6355309"/>
            <a:ext cx="3117762" cy="669550"/>
          </a:xfrm>
          <a:custGeom>
            <a:avLst/>
            <a:gdLst/>
            <a:ahLst/>
            <a:cxnLst/>
            <a:rect l="l" t="t" r="r" b="b"/>
            <a:pathLst>
              <a:path w="3117762" h="669550">
                <a:moveTo>
                  <a:pt x="0" y="0"/>
                </a:moveTo>
                <a:lnTo>
                  <a:pt x="3117762" y="0"/>
                </a:lnTo>
                <a:lnTo>
                  <a:pt x="3117762" y="669550"/>
                </a:lnTo>
                <a:lnTo>
                  <a:pt x="0" y="669550"/>
                </a:lnTo>
                <a:lnTo>
                  <a:pt x="0" y="0"/>
                </a:lnTo>
                <a:close/>
              </a:path>
            </a:pathLst>
          </a:custGeom>
          <a:blipFill>
            <a:blip r:embed="rId7"/>
            <a:stretch>
              <a:fillRect/>
            </a:stretch>
          </a:blipFill>
        </p:spPr>
        <p:txBody>
          <a:bodyPr/>
          <a:lstStyle/>
          <a:p>
            <a:endParaRPr lang="en-PT"/>
          </a:p>
        </p:txBody>
      </p:sp>
      <p:sp>
        <p:nvSpPr>
          <p:cNvPr id="13" name="TextBox 1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fa-IR" dirty="0"/>
          </a:p>
        </p:txBody>
      </p:sp>
      <p:sp>
        <p:nvSpPr>
          <p:cNvPr id="3" name="TextBox 3"/>
          <p:cNvSpPr txBox="1"/>
          <p:nvPr/>
        </p:nvSpPr>
        <p:spPr>
          <a:xfrm>
            <a:off x="757529" y="1097514"/>
            <a:ext cx="17886153" cy="733662"/>
          </a:xfrm>
          <a:prstGeom prst="rect">
            <a:avLst/>
          </a:prstGeom>
        </p:spPr>
        <p:txBody>
          <a:bodyPr lIns="0" tIns="0" rIns="0" bIns="0" rtlCol="0" anchor="t">
            <a:spAutoFit/>
          </a:bodyPr>
          <a:lstStyle/>
          <a:p>
            <a:pPr algn="l">
              <a:lnSpc>
                <a:spcPts val="5472"/>
              </a:lnSpc>
            </a:pPr>
            <a:r>
              <a:rPr lang="en-US" sz="5700" dirty="0">
                <a:solidFill>
                  <a:srgbClr val="434343"/>
                </a:solidFill>
                <a:latin typeface="Poppins"/>
                <a:ea typeface="Poppins"/>
                <a:cs typeface="Poppins"/>
                <a:sym typeface="Poppins"/>
              </a:rPr>
              <a:t>NAIVE BAYES - In short</a:t>
            </a:r>
          </a:p>
        </p:txBody>
      </p:sp>
      <p:sp>
        <p:nvSpPr>
          <p:cNvPr id="4" name="TextBox 4"/>
          <p:cNvSpPr txBox="1"/>
          <p:nvPr/>
        </p:nvSpPr>
        <p:spPr>
          <a:xfrm>
            <a:off x="757529" y="2159425"/>
            <a:ext cx="16701255" cy="453394"/>
          </a:xfrm>
          <a:prstGeom prst="rect">
            <a:avLst/>
          </a:prstGeom>
        </p:spPr>
        <p:txBody>
          <a:bodyPr lIns="0" tIns="0" rIns="0" bIns="0" rtlCol="0" anchor="t">
            <a:spAutoFit/>
          </a:bodyPr>
          <a:lstStyle/>
          <a:p>
            <a:pPr algn="l">
              <a:lnSpc>
                <a:spcPts val="3748"/>
              </a:lnSpc>
            </a:pPr>
            <a:r>
              <a:rPr lang="en-US" sz="2716" dirty="0">
                <a:solidFill>
                  <a:srgbClr val="000000"/>
                </a:solidFill>
                <a:latin typeface="Poppins"/>
                <a:ea typeface="Poppins"/>
                <a:cs typeface="Poppins"/>
                <a:sym typeface="Poppins"/>
              </a:rPr>
              <a:t>So, if you have to decide between</a:t>
            </a:r>
          </a:p>
        </p:txBody>
      </p:sp>
      <p:sp>
        <p:nvSpPr>
          <p:cNvPr id="5" name="TextBox 5"/>
          <p:cNvSpPr txBox="1"/>
          <p:nvPr/>
        </p:nvSpPr>
        <p:spPr>
          <a:xfrm>
            <a:off x="792540" y="5085040"/>
            <a:ext cx="16819106" cy="4592411"/>
          </a:xfrm>
          <a:prstGeom prst="rect">
            <a:avLst/>
          </a:prstGeom>
        </p:spPr>
        <p:txBody>
          <a:bodyPr lIns="0" tIns="0" rIns="0" bIns="0" rtlCol="0" anchor="t">
            <a:spAutoFit/>
          </a:bodyPr>
          <a:lstStyle/>
          <a:p>
            <a:pPr algn="l">
              <a:lnSpc>
                <a:spcPts val="3726"/>
              </a:lnSpc>
            </a:pPr>
            <a:r>
              <a:rPr lang="en-US" sz="2700" spc="24" dirty="0">
                <a:solidFill>
                  <a:srgbClr val="000000"/>
                </a:solidFill>
                <a:latin typeface="Poppins"/>
                <a:ea typeface="Poppins"/>
                <a:cs typeface="Poppins"/>
                <a:sym typeface="Poppins"/>
              </a:rPr>
              <a:t>For different </a:t>
            </a:r>
            <a:r>
              <a:rPr lang="en-US" sz="2700" spc="24" dirty="0" err="1">
                <a:solidFill>
                  <a:srgbClr val="000000"/>
                </a:solidFill>
                <a:latin typeface="Poppins"/>
                <a:ea typeface="Poppins"/>
                <a:cs typeface="Poppins"/>
                <a:sym typeface="Poppins"/>
              </a:rPr>
              <a:t>a_i</a:t>
            </a:r>
            <a:r>
              <a:rPr lang="en-US" sz="2700" spc="24" dirty="0">
                <a:solidFill>
                  <a:srgbClr val="000000"/>
                </a:solidFill>
                <a:latin typeface="Poppins"/>
                <a:ea typeface="Poppins"/>
                <a:cs typeface="Poppins"/>
                <a:sym typeface="Poppins"/>
              </a:rPr>
              <a:t>, you can instead compare</a:t>
            </a:r>
          </a:p>
          <a:p>
            <a:pPr algn="l">
              <a:lnSpc>
                <a:spcPts val="3726"/>
              </a:lnSpc>
            </a:pPr>
            <a:endParaRPr lang="en-US" sz="2700" spc="24" dirty="0">
              <a:solidFill>
                <a:srgbClr val="000000"/>
              </a:solidFill>
              <a:latin typeface="Poppins"/>
              <a:ea typeface="Poppins"/>
              <a:cs typeface="Poppins"/>
              <a:sym typeface="Poppins"/>
            </a:endParaRPr>
          </a:p>
          <a:p>
            <a:pPr algn="l">
              <a:lnSpc>
                <a:spcPts val="3726"/>
              </a:lnSpc>
            </a:pPr>
            <a:endParaRPr lang="en-US" sz="2700" spc="24" dirty="0">
              <a:solidFill>
                <a:srgbClr val="000000"/>
              </a:solidFill>
              <a:latin typeface="Poppins"/>
              <a:ea typeface="Poppins"/>
              <a:cs typeface="Poppins"/>
              <a:sym typeface="Poppins"/>
            </a:endParaRPr>
          </a:p>
          <a:p>
            <a:pPr algn="l">
              <a:lnSpc>
                <a:spcPts val="3726"/>
              </a:lnSpc>
            </a:pPr>
            <a:endParaRPr lang="en-US" sz="2700" spc="24" dirty="0">
              <a:solidFill>
                <a:srgbClr val="000000"/>
              </a:solidFill>
              <a:latin typeface="Poppins"/>
              <a:ea typeface="Poppins"/>
              <a:cs typeface="Poppins"/>
              <a:sym typeface="Poppins"/>
            </a:endParaRPr>
          </a:p>
          <a:p>
            <a:pPr algn="l">
              <a:lnSpc>
                <a:spcPts val="3726"/>
              </a:lnSpc>
            </a:pPr>
            <a:endParaRPr lang="en-US" sz="2700" spc="24" dirty="0">
              <a:solidFill>
                <a:srgbClr val="000000"/>
              </a:solidFill>
              <a:latin typeface="Poppins"/>
              <a:ea typeface="Poppins"/>
              <a:cs typeface="Poppins"/>
              <a:sym typeface="Poppins"/>
            </a:endParaRPr>
          </a:p>
          <a:p>
            <a:pPr algn="l">
              <a:lnSpc>
                <a:spcPts val="3726"/>
              </a:lnSpc>
            </a:pPr>
            <a:endParaRPr lang="en-US" sz="2700" spc="24" dirty="0">
              <a:solidFill>
                <a:srgbClr val="000000"/>
              </a:solidFill>
              <a:latin typeface="Poppins"/>
              <a:ea typeface="Poppins"/>
              <a:cs typeface="Poppins"/>
              <a:sym typeface="Poppins"/>
            </a:endParaRPr>
          </a:p>
          <a:p>
            <a:pPr>
              <a:lnSpc>
                <a:spcPct val="150000"/>
              </a:lnSpc>
              <a:buClr>
                <a:srgbClr val="000000"/>
              </a:buClr>
              <a:buSzPts val="1100"/>
            </a:pPr>
            <a:r>
              <a:rPr lang="en-US" sz="2800" dirty="0">
                <a:solidFill>
                  <a:schemeClr val="dk1"/>
                </a:solidFill>
              </a:rPr>
              <a:t>(which should be easy from your table of prior observations)</a:t>
            </a:r>
          </a:p>
          <a:p>
            <a:pPr>
              <a:lnSpc>
                <a:spcPct val="150000"/>
              </a:lnSpc>
              <a:buClr>
                <a:srgbClr val="000000"/>
              </a:buClr>
              <a:buSzPts val="1100"/>
            </a:pPr>
            <a:r>
              <a:rPr lang="en-US" sz="2800" dirty="0">
                <a:solidFill>
                  <a:schemeClr val="dk1"/>
                </a:solidFill>
              </a:rPr>
              <a:t>And take the </a:t>
            </a:r>
            <a:r>
              <a:rPr lang="en-US" sz="2800" dirty="0" err="1">
                <a:solidFill>
                  <a:schemeClr val="dk1"/>
                </a:solidFill>
              </a:rPr>
              <a:t>a_i</a:t>
            </a:r>
            <a:r>
              <a:rPr lang="en-US" sz="2800" dirty="0">
                <a:solidFill>
                  <a:schemeClr val="dk1"/>
                </a:solidFill>
              </a:rPr>
              <a:t> which makes this value largest.</a:t>
            </a:r>
          </a:p>
          <a:p>
            <a:pPr algn="l">
              <a:lnSpc>
                <a:spcPts val="3726"/>
              </a:lnSpc>
            </a:pPr>
            <a:endParaRPr lang="en-US" sz="2700" spc="24" dirty="0">
              <a:solidFill>
                <a:srgbClr val="000000"/>
              </a:solidFill>
              <a:latin typeface="Poppins"/>
              <a:ea typeface="Poppins"/>
              <a:cs typeface="Poppins"/>
              <a:sym typeface="Poppins"/>
            </a:endParaRPr>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pic>
        <p:nvPicPr>
          <p:cNvPr id="10" name="Google Shape;146;p22">
            <a:extLst>
              <a:ext uri="{FF2B5EF4-FFF2-40B4-BE49-F238E27FC236}">
                <a16:creationId xmlns:a16="http://schemas.microsoft.com/office/drawing/2014/main" id="{311678BB-FDA8-1D76-FDF6-D98F345036D6}"/>
              </a:ext>
            </a:extLst>
          </p:cNvPr>
          <p:cNvPicPr preferRelativeResize="0"/>
          <p:nvPr/>
        </p:nvPicPr>
        <p:blipFill>
          <a:blip r:embed="rId4">
            <a:alphaModFix/>
          </a:blip>
          <a:stretch>
            <a:fillRect/>
          </a:stretch>
        </p:blipFill>
        <p:spPr>
          <a:xfrm>
            <a:off x="6697506" y="3447154"/>
            <a:ext cx="4821300" cy="803550"/>
          </a:xfrm>
          <a:prstGeom prst="rect">
            <a:avLst/>
          </a:prstGeom>
          <a:noFill/>
          <a:ln>
            <a:noFill/>
          </a:ln>
        </p:spPr>
      </p:pic>
      <p:pic>
        <p:nvPicPr>
          <p:cNvPr id="11" name="Google Shape;149;p22">
            <a:extLst>
              <a:ext uri="{FF2B5EF4-FFF2-40B4-BE49-F238E27FC236}">
                <a16:creationId xmlns:a16="http://schemas.microsoft.com/office/drawing/2014/main" id="{7E9EC447-9D5E-99A4-1082-9E5213FF0239}"/>
              </a:ext>
            </a:extLst>
          </p:cNvPr>
          <p:cNvPicPr preferRelativeResize="0"/>
          <p:nvPr/>
        </p:nvPicPr>
        <p:blipFill>
          <a:blip r:embed="rId5">
            <a:alphaModFix/>
          </a:blip>
          <a:stretch>
            <a:fillRect/>
          </a:stretch>
        </p:blipFill>
        <p:spPr>
          <a:xfrm>
            <a:off x="5410200" y="6301771"/>
            <a:ext cx="9906000" cy="762000"/>
          </a:xfrm>
          <a:prstGeom prst="rect">
            <a:avLst/>
          </a:prstGeom>
          <a:noFill/>
          <a:ln>
            <a:noFill/>
          </a:ln>
        </p:spPr>
      </p:pic>
    </p:spTree>
    <p:extLst>
      <p:ext uri="{BB962C8B-B14F-4D97-AF65-F5344CB8AC3E}">
        <p14:creationId xmlns:p14="http://schemas.microsoft.com/office/powerpoint/2010/main" val="3892662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0" y="5881782"/>
            <a:ext cx="18643682" cy="4557523"/>
          </a:xfrm>
          <a:custGeom>
            <a:avLst/>
            <a:gdLst/>
            <a:ahLst/>
            <a:cxnLst/>
            <a:rect l="l" t="t" r="r" b="b"/>
            <a:pathLst>
              <a:path w="18643682" h="4557523">
                <a:moveTo>
                  <a:pt x="0" y="0"/>
                </a:moveTo>
                <a:lnTo>
                  <a:pt x="18643682" y="0"/>
                </a:lnTo>
                <a:lnTo>
                  <a:pt x="18643682" y="4557523"/>
                </a:lnTo>
                <a:lnTo>
                  <a:pt x="0" y="4557523"/>
                </a:lnTo>
                <a:lnTo>
                  <a:pt x="0" y="0"/>
                </a:lnTo>
                <a:close/>
              </a:path>
            </a:pathLst>
          </a:custGeom>
          <a:blipFill>
            <a:blip r:embed="rId4"/>
            <a:stretch>
              <a:fillRect t="-116389" b="-13715"/>
            </a:stretch>
          </a:blipFill>
        </p:spPr>
        <p:txBody>
          <a:bodyPr/>
          <a:lstStyle/>
          <a:p>
            <a:endParaRPr lang="en-PT"/>
          </a:p>
        </p:txBody>
      </p:sp>
      <p:sp>
        <p:nvSpPr>
          <p:cNvPr id="4" name="TextBox 4"/>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Issues</a:t>
            </a:r>
          </a:p>
        </p:txBody>
      </p:sp>
      <p:sp>
        <p:nvSpPr>
          <p:cNvPr id="5" name="TextBox 5"/>
          <p:cNvSpPr txBox="1"/>
          <p:nvPr/>
        </p:nvSpPr>
        <p:spPr>
          <a:xfrm>
            <a:off x="784623" y="2133505"/>
            <a:ext cx="16819106" cy="3748277"/>
          </a:xfrm>
          <a:prstGeom prst="rect">
            <a:avLst/>
          </a:prstGeom>
        </p:spPr>
        <p:txBody>
          <a:bodyPr lIns="0" tIns="0" rIns="0" bIns="0" rtlCol="0" anchor="t">
            <a:spAutoFit/>
          </a:bodyPr>
          <a:lstStyle/>
          <a:p>
            <a:pPr marL="582935" lvl="1" indent="-291467" algn="l">
              <a:lnSpc>
                <a:spcPts val="3726"/>
              </a:lnSpc>
              <a:buFont typeface="Arial"/>
              <a:buChar char="•"/>
            </a:pPr>
            <a:r>
              <a:rPr lang="en-US" sz="2700" spc="24">
                <a:solidFill>
                  <a:srgbClr val="000000"/>
                </a:solidFill>
                <a:latin typeface="Poppins"/>
                <a:ea typeface="Poppins"/>
                <a:cs typeface="Poppins"/>
                <a:sym typeface="Poppins"/>
              </a:rPr>
              <a:t>The independence assumption: we essentially double count features that are erroneously assumed independent</a:t>
            </a: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Zero-frequency problem: probability of said class automatically becomes 0 for said value. We can solve this by adding 1 to every single observation, but we need a somewhat large dataset to make this work.</a:t>
            </a: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Conditioning: as we get more and more features, our numbers become very tiny and computers may have trouble doing math with</a:t>
            </a:r>
          </a:p>
          <a:p>
            <a:pPr algn="l">
              <a:lnSpc>
                <a:spcPts val="3726"/>
              </a:lnSpc>
            </a:pPr>
            <a:endParaRPr lang="en-US" sz="2700" spc="24">
              <a:solidFill>
                <a:srgbClr val="000000"/>
              </a:solidFill>
              <a:latin typeface="Poppins"/>
              <a:ea typeface="Poppins"/>
              <a:cs typeface="Poppins"/>
              <a:sym typeface="Poppins"/>
            </a:endParaRPr>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sp>
        <p:nvSpPr>
          <p:cNvPr id="23" name="TextBox 2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5476875"/>
            <a:ext cx="18977243" cy="4810125"/>
            <a:chOff x="0" y="0"/>
            <a:chExt cx="25302990" cy="6413500"/>
          </a:xfrm>
        </p:grpSpPr>
        <p:sp>
          <p:nvSpPr>
            <p:cNvPr id="4" name="Freeform 4"/>
            <p:cNvSpPr/>
            <p:nvPr/>
          </p:nvSpPr>
          <p:spPr>
            <a:xfrm>
              <a:off x="0" y="0"/>
              <a:ext cx="25302882" cy="6413500"/>
            </a:xfrm>
            <a:custGeom>
              <a:avLst/>
              <a:gdLst/>
              <a:ahLst/>
              <a:cxnLst/>
              <a:rect l="l" t="t" r="r" b="b"/>
              <a:pathLst>
                <a:path w="25302882" h="6413500">
                  <a:moveTo>
                    <a:pt x="0" y="0"/>
                  </a:moveTo>
                  <a:lnTo>
                    <a:pt x="25302882" y="0"/>
                  </a:lnTo>
                  <a:lnTo>
                    <a:pt x="25302882" y="6413500"/>
                  </a:lnTo>
                  <a:lnTo>
                    <a:pt x="0" y="6413500"/>
                  </a:lnTo>
                  <a:close/>
                </a:path>
              </a:pathLst>
            </a:custGeom>
            <a:solidFill>
              <a:srgbClr val="EEEEEE"/>
            </a:solidFill>
          </p:spPr>
          <p:txBody>
            <a:bodyPr/>
            <a:lstStyle/>
            <a:p>
              <a:endParaRPr lang="en-PT"/>
            </a:p>
          </p:txBody>
        </p:sp>
      </p:grpSp>
      <p:sp>
        <p:nvSpPr>
          <p:cNvPr id="5" name="Freeform 5"/>
          <p:cNvSpPr/>
          <p:nvPr/>
        </p:nvSpPr>
        <p:spPr>
          <a:xfrm>
            <a:off x="2557570" y="800100"/>
            <a:ext cx="3501321" cy="4114800"/>
          </a:xfrm>
          <a:custGeom>
            <a:avLst/>
            <a:gdLst/>
            <a:ahLst/>
            <a:cxnLst/>
            <a:rect l="l" t="t" r="r" b="b"/>
            <a:pathLst>
              <a:path w="3501321" h="4114800">
                <a:moveTo>
                  <a:pt x="0" y="0"/>
                </a:moveTo>
                <a:lnTo>
                  <a:pt x="3501321" y="0"/>
                </a:lnTo>
                <a:lnTo>
                  <a:pt x="3501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2358852" y="6816287"/>
            <a:ext cx="14259539" cy="2116831"/>
          </a:xfrm>
          <a:prstGeom prst="rect">
            <a:avLst/>
          </a:prstGeom>
        </p:spPr>
        <p:txBody>
          <a:bodyPr lIns="0" tIns="0" rIns="0" bIns="0" rtlCol="0" anchor="t">
            <a:spAutoFit/>
          </a:bodyPr>
          <a:lstStyle/>
          <a:p>
            <a:pPr algn="l">
              <a:lnSpc>
                <a:spcPts val="7871"/>
              </a:lnSpc>
            </a:pPr>
            <a:r>
              <a:rPr lang="en-US" sz="8199">
                <a:solidFill>
                  <a:srgbClr val="212121"/>
                </a:solidFill>
                <a:latin typeface="Poppins Bold"/>
                <a:ea typeface="Poppins Bold"/>
                <a:cs typeface="Poppins Bold"/>
                <a:sym typeface="Poppins Bold"/>
              </a:rPr>
              <a:t>Jupyter Notebook on this Algorithm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704311" y="3320735"/>
            <a:ext cx="6058739" cy="5937565"/>
            <a:chOff x="0" y="0"/>
            <a:chExt cx="8078319" cy="7916753"/>
          </a:xfrm>
        </p:grpSpPr>
        <p:sp>
          <p:nvSpPr>
            <p:cNvPr id="4" name="Freeform 4"/>
            <p:cNvSpPr/>
            <p:nvPr/>
          </p:nvSpPr>
          <p:spPr>
            <a:xfrm>
              <a:off x="0" y="0"/>
              <a:ext cx="8078343" cy="7916799"/>
            </a:xfrm>
            <a:custGeom>
              <a:avLst/>
              <a:gdLst/>
              <a:ahLst/>
              <a:cxnLst/>
              <a:rect l="l" t="t" r="r" b="b"/>
              <a:pathLst>
                <a:path w="8078343" h="7916799">
                  <a:moveTo>
                    <a:pt x="0" y="0"/>
                  </a:moveTo>
                  <a:lnTo>
                    <a:pt x="8078343" y="0"/>
                  </a:lnTo>
                  <a:lnTo>
                    <a:pt x="8078343" y="7916799"/>
                  </a:lnTo>
                  <a:lnTo>
                    <a:pt x="0" y="7916799"/>
                  </a:lnTo>
                  <a:lnTo>
                    <a:pt x="0" y="0"/>
                  </a:lnTo>
                  <a:close/>
                </a:path>
              </a:pathLst>
            </a:custGeom>
            <a:blipFill>
              <a:blip r:embed="rId4"/>
              <a:stretch>
                <a:fillRect/>
              </a:stretch>
            </a:blipFill>
          </p:spPr>
          <p:txBody>
            <a:bodyPr/>
            <a:lstStyle/>
            <a:p>
              <a:endParaRPr lang="en-PT"/>
            </a:p>
          </p:txBody>
        </p:sp>
      </p:grpSp>
      <p:grpSp>
        <p:nvGrpSpPr>
          <p:cNvPr id="5" name="Group 5"/>
          <p:cNvGrpSpPr/>
          <p:nvPr/>
        </p:nvGrpSpPr>
        <p:grpSpPr>
          <a:xfrm>
            <a:off x="13882965" y="1028700"/>
            <a:ext cx="3592941" cy="3111325"/>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865" r="-14865"/>
              </a:stretch>
            </a:blipFill>
          </p:spPr>
          <p:txBody>
            <a:bodyPr/>
            <a:lstStyle/>
            <a:p>
              <a:endParaRPr lang="en-PT"/>
            </a:p>
          </p:txBody>
        </p:sp>
      </p:grpSp>
      <p:grpSp>
        <p:nvGrpSpPr>
          <p:cNvPr id="7" name="Group 7"/>
          <p:cNvGrpSpPr/>
          <p:nvPr/>
        </p:nvGrpSpPr>
        <p:grpSpPr>
          <a:xfrm>
            <a:off x="13882965" y="4830304"/>
            <a:ext cx="3592941" cy="3111325"/>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26464" r="-26464"/>
              </a:stretch>
            </a:blipFill>
          </p:spPr>
          <p:txBody>
            <a:bodyPr/>
            <a:lstStyle/>
            <a:p>
              <a:endParaRPr lang="en-PT"/>
            </a:p>
          </p:txBody>
        </p:sp>
      </p:grpSp>
      <p:grpSp>
        <p:nvGrpSpPr>
          <p:cNvPr id="9" name="Group 9"/>
          <p:cNvGrpSpPr/>
          <p:nvPr/>
        </p:nvGrpSpPr>
        <p:grpSpPr>
          <a:xfrm>
            <a:off x="10645878" y="2914624"/>
            <a:ext cx="3592941" cy="3111325"/>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30367" r="-30367"/>
              </a:stretch>
            </a:blipFill>
          </p:spPr>
          <p:txBody>
            <a:bodyPr/>
            <a:lstStyle/>
            <a:p>
              <a:endParaRPr lang="en-PT"/>
            </a:p>
          </p:txBody>
        </p:sp>
      </p:grpSp>
      <p:grpSp>
        <p:nvGrpSpPr>
          <p:cNvPr id="11" name="Group 11"/>
          <p:cNvGrpSpPr/>
          <p:nvPr/>
        </p:nvGrpSpPr>
        <p:grpSpPr>
          <a:xfrm>
            <a:off x="10645878" y="6653487"/>
            <a:ext cx="3592941" cy="3111325"/>
            <a:chOff x="0" y="0"/>
            <a:chExt cx="4282440" cy="3708400"/>
          </a:xfrm>
        </p:grpSpPr>
        <p:sp>
          <p:nvSpPr>
            <p:cNvPr id="12" name="Freeform 1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4987" r="-14987"/>
              </a:stretch>
            </a:blipFill>
          </p:spPr>
          <p:txBody>
            <a:bodyPr/>
            <a:lstStyle/>
            <a:p>
              <a:endParaRPr lang="en-PT"/>
            </a:p>
          </p:txBody>
        </p:sp>
      </p:grpSp>
      <p:sp>
        <p:nvSpPr>
          <p:cNvPr id="13" name="TextBox 13"/>
          <p:cNvSpPr txBox="1"/>
          <p:nvPr/>
        </p:nvSpPr>
        <p:spPr>
          <a:xfrm>
            <a:off x="733764" y="1347937"/>
            <a:ext cx="12677436" cy="733662"/>
          </a:xfrm>
          <a:prstGeom prst="rect">
            <a:avLst/>
          </a:prstGeom>
        </p:spPr>
        <p:txBody>
          <a:bodyPr wrap="square" lIns="0" tIns="0" rIns="0" bIns="0" rtlCol="0" anchor="t">
            <a:spAutoFit/>
          </a:bodyPr>
          <a:lstStyle/>
          <a:p>
            <a:pPr algn="l">
              <a:lnSpc>
                <a:spcPts val="5472"/>
              </a:lnSpc>
            </a:pPr>
            <a:r>
              <a:rPr lang="en-US" sz="5700" dirty="0">
                <a:solidFill>
                  <a:srgbClr val="434343"/>
                </a:solidFill>
                <a:latin typeface="Poppins"/>
                <a:ea typeface="Poppins"/>
                <a:cs typeface="Poppins"/>
                <a:sym typeface="Poppins"/>
              </a:rPr>
              <a:t>SUPPORT VECTOR MACHINE (SVM)</a:t>
            </a:r>
          </a:p>
        </p:txBody>
      </p:sp>
      <p:sp>
        <p:nvSpPr>
          <p:cNvPr id="14" name="TextBox 1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626306" y="0"/>
            <a:ext cx="7078677" cy="10287000"/>
            <a:chOff x="0" y="0"/>
            <a:chExt cx="9438236" cy="13716000"/>
          </a:xfrm>
        </p:grpSpPr>
        <p:sp>
          <p:nvSpPr>
            <p:cNvPr id="4" name="Freeform 4"/>
            <p:cNvSpPr/>
            <p:nvPr/>
          </p:nvSpPr>
          <p:spPr>
            <a:xfrm>
              <a:off x="0" y="0"/>
              <a:ext cx="9438195" cy="13716000"/>
            </a:xfrm>
            <a:custGeom>
              <a:avLst/>
              <a:gdLst/>
              <a:ahLst/>
              <a:cxnLst/>
              <a:rect l="l" t="t" r="r" b="b"/>
              <a:pathLst>
                <a:path w="9438195" h="13716000">
                  <a:moveTo>
                    <a:pt x="0" y="0"/>
                  </a:moveTo>
                  <a:lnTo>
                    <a:pt x="9438195" y="0"/>
                  </a:lnTo>
                  <a:lnTo>
                    <a:pt x="9438195" y="13716000"/>
                  </a:lnTo>
                  <a:lnTo>
                    <a:pt x="0" y="13716000"/>
                  </a:lnTo>
                  <a:close/>
                </a:path>
              </a:pathLst>
            </a:custGeom>
            <a:solidFill>
              <a:srgbClr val="EEEEEE"/>
            </a:solidFill>
          </p:spPr>
          <p:txBody>
            <a:bodyPr/>
            <a:lstStyle/>
            <a:p>
              <a:endParaRPr lang="en-PT"/>
            </a:p>
          </p:txBody>
        </p:sp>
      </p:grpSp>
      <p:sp>
        <p:nvSpPr>
          <p:cNvPr id="5" name="Freeform 5"/>
          <p:cNvSpPr/>
          <p:nvPr/>
        </p:nvSpPr>
        <p:spPr>
          <a:xfrm>
            <a:off x="14275253" y="1028700"/>
            <a:ext cx="2412176" cy="2140806"/>
          </a:xfrm>
          <a:custGeom>
            <a:avLst/>
            <a:gdLst/>
            <a:ahLst/>
            <a:cxnLst/>
            <a:rect l="l" t="t" r="r" b="b"/>
            <a:pathLst>
              <a:path w="2412176" h="2140806">
                <a:moveTo>
                  <a:pt x="0" y="0"/>
                </a:moveTo>
                <a:lnTo>
                  <a:pt x="2412176" y="0"/>
                </a:lnTo>
                <a:lnTo>
                  <a:pt x="2412176" y="2140806"/>
                </a:lnTo>
                <a:lnTo>
                  <a:pt x="0" y="2140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1524000" y="1347937"/>
            <a:ext cx="10102306"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SUPPORT VECTOR MACHINE (SVM)</a:t>
            </a:r>
          </a:p>
        </p:txBody>
      </p:sp>
      <p:sp>
        <p:nvSpPr>
          <p:cNvPr id="7" name="TextBox 7"/>
          <p:cNvSpPr txBox="1"/>
          <p:nvPr/>
        </p:nvSpPr>
        <p:spPr>
          <a:xfrm>
            <a:off x="11926653" y="3569654"/>
            <a:ext cx="6118695" cy="524637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Our objective is to find a plane that has the maximum margin, i.e the maximum distance between data points of both classes. Maximizing the margin distance provides some reinforcement so that future data points can be classified with more confidence.</a:t>
            </a:r>
          </a:p>
        </p:txBody>
      </p:sp>
      <p:grpSp>
        <p:nvGrpSpPr>
          <p:cNvPr id="8" name="Group 8"/>
          <p:cNvGrpSpPr/>
          <p:nvPr/>
        </p:nvGrpSpPr>
        <p:grpSpPr>
          <a:xfrm>
            <a:off x="1524000" y="3169506"/>
            <a:ext cx="9772047" cy="5275490"/>
            <a:chOff x="0" y="0"/>
            <a:chExt cx="14350196" cy="7747027"/>
          </a:xfrm>
        </p:grpSpPr>
        <p:sp>
          <p:nvSpPr>
            <p:cNvPr id="9" name="Freeform 9"/>
            <p:cNvSpPr/>
            <p:nvPr/>
          </p:nvSpPr>
          <p:spPr>
            <a:xfrm>
              <a:off x="0" y="0"/>
              <a:ext cx="14350237" cy="7747000"/>
            </a:xfrm>
            <a:custGeom>
              <a:avLst/>
              <a:gdLst/>
              <a:ahLst/>
              <a:cxnLst/>
              <a:rect l="l" t="t" r="r" b="b"/>
              <a:pathLst>
                <a:path w="14350237" h="7747000">
                  <a:moveTo>
                    <a:pt x="0" y="0"/>
                  </a:moveTo>
                  <a:lnTo>
                    <a:pt x="14350237" y="0"/>
                  </a:lnTo>
                  <a:lnTo>
                    <a:pt x="14350237" y="7747000"/>
                  </a:lnTo>
                  <a:lnTo>
                    <a:pt x="0" y="7747000"/>
                  </a:lnTo>
                  <a:lnTo>
                    <a:pt x="0" y="0"/>
                  </a:lnTo>
                  <a:close/>
                </a:path>
              </a:pathLst>
            </a:custGeom>
            <a:blipFill>
              <a:blip r:embed="rId6"/>
              <a:stretch>
                <a:fillRect/>
              </a:stretch>
            </a:blipFill>
          </p:spPr>
          <p:txBody>
            <a:bodyPr/>
            <a:lstStyle/>
            <a:p>
              <a:endParaRPr lang="en-PT"/>
            </a:p>
          </p:txBody>
        </p:sp>
      </p:grpSp>
      <p:sp>
        <p:nvSpPr>
          <p:cNvPr id="10" name="TextBox 10"/>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0" y="514350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4"/>
            <a:stretch>
              <a:fillRect t="-61943" b="-40278"/>
            </a:stretch>
          </a:blipFill>
        </p:spPr>
        <p:txBody>
          <a:bodyPr/>
          <a:lstStyle/>
          <a:p>
            <a:endParaRPr lang="en-PT"/>
          </a:p>
        </p:txBody>
      </p:sp>
      <p:sp>
        <p:nvSpPr>
          <p:cNvPr id="4" name="TextBox 4"/>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MACHINE VECTORSUPPORT</a:t>
            </a:r>
          </a:p>
        </p:txBody>
      </p:sp>
      <p:sp>
        <p:nvSpPr>
          <p:cNvPr id="5" name="TextBox 5"/>
          <p:cNvSpPr txBox="1"/>
          <p:nvPr/>
        </p:nvSpPr>
        <p:spPr>
          <a:xfrm>
            <a:off x="784623" y="2133505"/>
            <a:ext cx="16819106" cy="2348102"/>
          </a:xfrm>
          <a:prstGeom prst="rect">
            <a:avLst/>
          </a:prstGeom>
        </p:spPr>
        <p:txBody>
          <a:bodyPr lIns="0" tIns="0" rIns="0" bIns="0" rtlCol="0" anchor="t">
            <a:spAutoFit/>
          </a:bodyPr>
          <a:lstStyle/>
          <a:p>
            <a:pPr marL="582935" lvl="1" indent="-291467" algn="l">
              <a:lnSpc>
                <a:spcPts val="3726"/>
              </a:lnSpc>
              <a:buFont typeface="Arial"/>
              <a:buChar char="•"/>
            </a:pPr>
            <a:r>
              <a:rPr lang="en-US" sz="2700" spc="24">
                <a:solidFill>
                  <a:srgbClr val="000000"/>
                </a:solidFill>
                <a:latin typeface="Poppins"/>
                <a:ea typeface="Poppins"/>
                <a:cs typeface="Poppins"/>
                <a:sym typeface="Poppins"/>
              </a:rPr>
              <a:t>Draws the line separating the two classes that maximises the distance</a:t>
            </a:r>
          </a:p>
          <a:p>
            <a:pPr algn="l">
              <a:lnSpc>
                <a:spcPts val="3726"/>
              </a:lnSpc>
            </a:pPr>
            <a:endParaRPr lang="en-US" sz="2700" spc="24">
              <a:solidFill>
                <a:srgbClr val="000000"/>
              </a:solidFill>
              <a:latin typeface="Poppins"/>
              <a:ea typeface="Poppins"/>
              <a:cs typeface="Poppins"/>
              <a:sym typeface="Poppins"/>
            </a:endParaRP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between the data and the line.</a:t>
            </a:r>
          </a:p>
          <a:p>
            <a:pPr algn="l">
              <a:lnSpc>
                <a:spcPts val="3726"/>
              </a:lnSpc>
            </a:pPr>
            <a:endParaRPr lang="en-US" sz="2700" spc="24">
              <a:solidFill>
                <a:srgbClr val="000000"/>
              </a:solidFill>
              <a:latin typeface="Poppins"/>
              <a:ea typeface="Poppins"/>
              <a:cs typeface="Poppins"/>
              <a:sym typeface="Poppins"/>
            </a:endParaRP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 Defined by support vectors, those data points that are closest to the dividing line</a:t>
            </a:r>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028700" y="2525260"/>
            <a:ext cx="887544" cy="887544"/>
          </a:xfrm>
          <a:custGeom>
            <a:avLst/>
            <a:gdLst/>
            <a:ahLst/>
            <a:cxnLst/>
            <a:rect l="l" t="t" r="r" b="b"/>
            <a:pathLst>
              <a:path w="887544" h="887544">
                <a:moveTo>
                  <a:pt x="0" y="0"/>
                </a:moveTo>
                <a:lnTo>
                  <a:pt x="887544" y="0"/>
                </a:lnTo>
                <a:lnTo>
                  <a:pt x="887544" y="887544"/>
                </a:lnTo>
                <a:lnTo>
                  <a:pt x="0" y="887544"/>
                </a:lnTo>
                <a:lnTo>
                  <a:pt x="0" y="0"/>
                </a:lnTo>
                <a:close/>
              </a:path>
            </a:pathLst>
          </a:custGeom>
          <a:blipFill>
            <a:blip r:embed="rId4"/>
            <a:stretch>
              <a:fillRect/>
            </a:stretch>
          </a:blipFill>
        </p:spPr>
        <p:txBody>
          <a:bodyPr/>
          <a:lstStyle/>
          <a:p>
            <a:endParaRPr lang="en-PT"/>
          </a:p>
        </p:txBody>
      </p:sp>
      <p:sp>
        <p:nvSpPr>
          <p:cNvPr id="4" name="Freeform 4"/>
          <p:cNvSpPr/>
          <p:nvPr/>
        </p:nvSpPr>
        <p:spPr>
          <a:xfrm>
            <a:off x="1081274" y="5670338"/>
            <a:ext cx="834970" cy="237122"/>
          </a:xfrm>
          <a:custGeom>
            <a:avLst/>
            <a:gdLst/>
            <a:ahLst/>
            <a:cxnLst/>
            <a:rect l="l" t="t" r="r" b="b"/>
            <a:pathLst>
              <a:path w="834970" h="237122">
                <a:moveTo>
                  <a:pt x="0" y="0"/>
                </a:moveTo>
                <a:lnTo>
                  <a:pt x="834970" y="0"/>
                </a:lnTo>
                <a:lnTo>
                  <a:pt x="834970" y="237121"/>
                </a:lnTo>
                <a:lnTo>
                  <a:pt x="0" y="237121"/>
                </a:lnTo>
                <a:lnTo>
                  <a:pt x="0" y="0"/>
                </a:lnTo>
                <a:close/>
              </a:path>
            </a:pathLst>
          </a:custGeom>
          <a:blipFill>
            <a:blip r:embed="rId5">
              <a:extLst>
                <a:ext uri="{96DAC541-7B7A-43D3-8B79-37D633B846F1}">
                  <asvg:svgBlip xmlns:asvg="http://schemas.microsoft.com/office/drawing/2016/SVG/main" r:embed="rId6"/>
                </a:ext>
              </a:extLst>
            </a:blip>
            <a:stretch>
              <a:fillRect l="-56193"/>
            </a:stretch>
          </a:blipFill>
        </p:spPr>
        <p:txBody>
          <a:bodyPr/>
          <a:lstStyle/>
          <a:p>
            <a:endParaRPr lang="en-PT"/>
          </a:p>
        </p:txBody>
      </p:sp>
      <p:sp>
        <p:nvSpPr>
          <p:cNvPr id="5" name="Freeform 5"/>
          <p:cNvSpPr/>
          <p:nvPr/>
        </p:nvSpPr>
        <p:spPr>
          <a:xfrm>
            <a:off x="11690158" y="0"/>
            <a:ext cx="16230600" cy="10287000"/>
          </a:xfrm>
          <a:custGeom>
            <a:avLst/>
            <a:gdLst/>
            <a:ahLst/>
            <a:cxnLst/>
            <a:rect l="l" t="t" r="r" b="b"/>
            <a:pathLst>
              <a:path w="16230600" h="10287000">
                <a:moveTo>
                  <a:pt x="0" y="0"/>
                </a:moveTo>
                <a:lnTo>
                  <a:pt x="16230600" y="0"/>
                </a:lnTo>
                <a:lnTo>
                  <a:pt x="16230600" y="10287000"/>
                </a:lnTo>
                <a:lnTo>
                  <a:pt x="0" y="10287000"/>
                </a:lnTo>
                <a:lnTo>
                  <a:pt x="0" y="0"/>
                </a:lnTo>
                <a:close/>
              </a:path>
            </a:pathLst>
          </a:custGeom>
          <a:blipFill>
            <a:blip r:embed="rId7"/>
            <a:stretch>
              <a:fillRect l="-3884" r="-22876"/>
            </a:stretch>
          </a:blipFill>
        </p:spPr>
        <p:txBody>
          <a:bodyPr/>
          <a:lstStyle/>
          <a:p>
            <a:endParaRPr lang="en-PT"/>
          </a:p>
        </p:txBody>
      </p:sp>
      <p:sp>
        <p:nvSpPr>
          <p:cNvPr id="6" name="TextBox 6"/>
          <p:cNvSpPr txBox="1"/>
          <p:nvPr/>
        </p:nvSpPr>
        <p:spPr>
          <a:xfrm>
            <a:off x="733764"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SVM</a:t>
            </a:r>
          </a:p>
        </p:txBody>
      </p:sp>
      <p:sp>
        <p:nvSpPr>
          <p:cNvPr id="7" name="TextBox 7"/>
          <p:cNvSpPr txBox="1"/>
          <p:nvPr/>
        </p:nvSpPr>
        <p:spPr>
          <a:xfrm>
            <a:off x="2281402" y="2449060"/>
            <a:ext cx="9408756" cy="262699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Can Model NonLinear Boundaries (if nonlinear version is used)</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000000"/>
                </a:solidFill>
                <a:latin typeface="Poppins Bold"/>
                <a:ea typeface="Poppins Bold"/>
                <a:cs typeface="Poppins Bold"/>
                <a:sym typeface="Poppins Bold"/>
              </a:rPr>
              <a:t>Unlikely to overfit</a:t>
            </a:r>
          </a:p>
          <a:p>
            <a:pPr algn="l">
              <a:lnSpc>
                <a:spcPts val="4140"/>
              </a:lnSpc>
            </a:pPr>
            <a:endParaRPr lang="en-US" sz="3000">
              <a:solidFill>
                <a:srgbClr val="000000"/>
              </a:solidFill>
              <a:latin typeface="Poppins Bold"/>
              <a:ea typeface="Poppins Bold"/>
              <a:cs typeface="Poppins Bold"/>
              <a:sym typeface="Poppins Bold"/>
            </a:endParaRPr>
          </a:p>
        </p:txBody>
      </p:sp>
      <p:sp>
        <p:nvSpPr>
          <p:cNvPr id="8" name="TextBox 8"/>
          <p:cNvSpPr txBox="1"/>
          <p:nvPr/>
        </p:nvSpPr>
        <p:spPr>
          <a:xfrm>
            <a:off x="2281402" y="5079737"/>
            <a:ext cx="8074947" cy="105537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Memory intensive: is more successful on small dataset</a:t>
            </a:r>
          </a:p>
        </p:txBody>
      </p:sp>
      <p:sp>
        <p:nvSpPr>
          <p:cNvPr id="9" name="TextBox 9"/>
          <p:cNvSpPr txBox="1"/>
          <p:nvPr/>
        </p:nvSpPr>
        <p:spPr>
          <a:xfrm>
            <a:off x="239214" y="9630782"/>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9144000" y="0"/>
            <a:ext cx="12742892" cy="10287000"/>
          </a:xfrm>
          <a:custGeom>
            <a:avLst/>
            <a:gdLst/>
            <a:ahLst/>
            <a:cxnLst/>
            <a:rect l="l" t="t" r="r" b="b"/>
            <a:pathLst>
              <a:path w="12742892" h="10287000">
                <a:moveTo>
                  <a:pt x="0" y="0"/>
                </a:moveTo>
                <a:lnTo>
                  <a:pt x="12742892" y="0"/>
                </a:lnTo>
                <a:lnTo>
                  <a:pt x="12742892" y="10287000"/>
                </a:lnTo>
                <a:lnTo>
                  <a:pt x="0" y="10287000"/>
                </a:lnTo>
                <a:lnTo>
                  <a:pt x="0" y="0"/>
                </a:lnTo>
                <a:close/>
              </a:path>
            </a:pathLst>
          </a:custGeom>
          <a:blipFill>
            <a:blip r:embed="rId4"/>
            <a:stretch>
              <a:fillRect l="-21166"/>
            </a:stretch>
          </a:blipFill>
        </p:spPr>
        <p:txBody>
          <a:bodyPr/>
          <a:lstStyle/>
          <a:p>
            <a:endParaRPr lang="en-PT"/>
          </a:p>
        </p:txBody>
      </p:sp>
      <p:sp>
        <p:nvSpPr>
          <p:cNvPr id="4" name="TextBox 4"/>
          <p:cNvSpPr txBox="1"/>
          <p:nvPr/>
        </p:nvSpPr>
        <p:spPr>
          <a:xfrm>
            <a:off x="1524000" y="1800995"/>
            <a:ext cx="7620000" cy="2082165"/>
          </a:xfrm>
          <a:prstGeom prst="rect">
            <a:avLst/>
          </a:prstGeom>
        </p:spPr>
        <p:txBody>
          <a:bodyPr lIns="0" tIns="0" rIns="0" bIns="0" rtlCol="0" anchor="t">
            <a:spAutoFit/>
          </a:bodyPr>
          <a:lstStyle/>
          <a:p>
            <a:pPr algn="l">
              <a:lnSpc>
                <a:spcPts val="7680"/>
              </a:lnSpc>
            </a:pPr>
            <a:r>
              <a:rPr lang="en-US" sz="8000">
                <a:solidFill>
                  <a:srgbClr val="424242"/>
                </a:solidFill>
                <a:latin typeface="Poppins"/>
                <a:ea typeface="Poppins"/>
                <a:cs typeface="Poppins"/>
                <a:sym typeface="Poppins"/>
              </a:rPr>
              <a:t>ANY QUESTIONS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sp>
        <p:nvSpPr>
          <p:cNvPr id="23" name="TextBox 23"/>
          <p:cNvSpPr txBox="1"/>
          <p:nvPr/>
        </p:nvSpPr>
        <p:spPr>
          <a:xfrm>
            <a:off x="4856278" y="5251600"/>
            <a:ext cx="5754383"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Can be done in a conventional way or with more advaned technique (balancing dataset or cross validation)</a:t>
            </a:r>
          </a:p>
        </p:txBody>
      </p:sp>
      <p:sp>
        <p:nvSpPr>
          <p:cNvPr id="24" name="TextBox 2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sp>
        <p:nvSpPr>
          <p:cNvPr id="23" name="TextBox 23"/>
          <p:cNvSpPr txBox="1"/>
          <p:nvPr/>
        </p:nvSpPr>
        <p:spPr>
          <a:xfrm>
            <a:off x="2593796" y="5251600"/>
            <a:ext cx="8016865"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This is where you earn your salary. With experience you will have intuition of which algorithm will be best suited for your situation. The hyperparameters have to be set</a:t>
            </a:r>
          </a:p>
        </p:txBody>
      </p:sp>
      <p:sp>
        <p:nvSpPr>
          <p:cNvPr id="24" name="TextBox 2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sp>
        <p:nvSpPr>
          <p:cNvPr id="23" name="TextBox 23"/>
          <p:cNvSpPr txBox="1"/>
          <p:nvPr/>
        </p:nvSpPr>
        <p:spPr>
          <a:xfrm>
            <a:off x="2593796" y="5251600"/>
            <a:ext cx="8016865" cy="1535283"/>
          </a:xfrm>
          <a:prstGeom prst="rect">
            <a:avLst/>
          </a:prstGeom>
        </p:spPr>
        <p:txBody>
          <a:bodyPr lIns="0" tIns="0" rIns="0" bIns="0" rtlCol="0" anchor="t">
            <a:spAutoFit/>
          </a:bodyPr>
          <a:lstStyle/>
          <a:p>
            <a:pPr algn="ctr">
              <a:lnSpc>
                <a:spcPts val="3059"/>
              </a:lnSpc>
            </a:pPr>
            <a:r>
              <a:rPr lang="en-US" sz="2186">
                <a:solidFill>
                  <a:srgbClr val="000000"/>
                </a:solidFill>
                <a:latin typeface="Poppins"/>
                <a:ea typeface="Poppins"/>
                <a:cs typeface="Poppins"/>
                <a:sym typeface="Poppins"/>
              </a:rPr>
              <a:t>Loss Function vs Cost Function</a:t>
            </a:r>
          </a:p>
          <a:p>
            <a:pPr algn="ctr">
              <a:lnSpc>
                <a:spcPts val="3059"/>
              </a:lnSpc>
            </a:pPr>
            <a:r>
              <a:rPr lang="en-US" sz="2186">
                <a:solidFill>
                  <a:srgbClr val="000000"/>
                </a:solidFill>
                <a:latin typeface="Poppins"/>
                <a:ea typeface="Poppins"/>
                <a:cs typeface="Poppins"/>
                <a:sym typeface="Poppins"/>
              </a:rPr>
              <a:t>Attributes a Penalty to each incorrect prediction. Parameters are optimized to minimize this</a:t>
            </a:r>
          </a:p>
          <a:p>
            <a:pPr algn="ctr">
              <a:lnSpc>
                <a:spcPts val="3061"/>
              </a:lnSpc>
            </a:pPr>
            <a:endParaRPr lang="en-US" sz="2186">
              <a:solidFill>
                <a:srgbClr val="000000"/>
              </a:solidFill>
              <a:latin typeface="Poppins"/>
              <a:ea typeface="Poppins"/>
              <a:cs typeface="Poppins"/>
              <a:sym typeface="Poppins"/>
            </a:endParaRPr>
          </a:p>
        </p:txBody>
      </p:sp>
      <p:sp>
        <p:nvSpPr>
          <p:cNvPr id="24" name="TextBox 2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2756</Words>
  <Application>Microsoft Macintosh PowerPoint</Application>
  <PresentationFormat>Custom</PresentationFormat>
  <Paragraphs>659</Paragraphs>
  <Slides>65</Slides>
  <Notes>65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Tahoma</vt:lpstr>
      <vt:lpstr>Quicksand Bold</vt:lpstr>
      <vt:lpstr>Fredoka</vt:lpstr>
      <vt:lpstr>Arial</vt:lpstr>
      <vt:lpstr>Poppins</vt:lpstr>
      <vt:lpstr>TT Rounds Condensed</vt:lpstr>
      <vt:lpstr>Poppins Bold</vt:lpstr>
      <vt:lpstr>Calibri</vt:lpstr>
      <vt:lpstr>TT Rounds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TEMPLATE.pptx</dc:title>
  <cp:lastModifiedBy>João Rocha Melo</cp:lastModifiedBy>
  <cp:revision>3</cp:revision>
  <dcterms:created xsi:type="dcterms:W3CDTF">2006-08-16T00:00:00Z</dcterms:created>
  <dcterms:modified xsi:type="dcterms:W3CDTF">2024-08-14T22:53:20Z</dcterms:modified>
  <dc:identifier>DAGNevjx4Nw</dc:identifier>
</cp:coreProperties>
</file>